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72" r:id="rId6"/>
    <p:sldId id="260" r:id="rId7"/>
    <p:sldId id="266" r:id="rId8"/>
    <p:sldId id="267" r:id="rId9"/>
    <p:sldId id="268" r:id="rId10"/>
    <p:sldId id="270" r:id="rId11"/>
    <p:sldId id="269" r:id="rId12"/>
    <p:sldId id="271" r:id="rId13"/>
    <p:sldId id="273" r:id="rId14"/>
    <p:sldId id="265" r:id="rId15"/>
  </p:sldIdLst>
  <p:sldSz cx="18288000" cy="10287000"/>
  <p:notesSz cx="6858000" cy="9144000"/>
  <p:embeddedFontLst>
    <p:embeddedFont>
      <p:font typeface="Aileron" pitchFamily="2" charset="77"/>
      <p:regular r:id="rId17"/>
    </p:embeddedFont>
    <p:embeddedFont>
      <p:font typeface="Aileron Bold" pitchFamily="2" charset="77"/>
      <p:regular r:id="rId18"/>
      <p:bold r:id="rId19"/>
    </p:embeddedFont>
    <p:embeddedFont>
      <p:font typeface="Aileron Light" pitchFamily="2" charset="77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F31B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400" autoAdjust="0"/>
    <p:restoredTop sz="94704" autoAdjust="0"/>
  </p:normalViewPr>
  <p:slideViewPr>
    <p:cSldViewPr>
      <p:cViewPr>
        <p:scale>
          <a:sx n="59" d="100"/>
          <a:sy n="59" d="100"/>
        </p:scale>
        <p:origin x="0" y="54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7519B3-7131-5C41-B538-CC238E22CA8C}" type="datetimeFigureOut">
              <a:rPr lang="en-IT" smtClean="0"/>
              <a:t>27/01/25</a:t>
            </a:fld>
            <a:endParaRPr lang="en-I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A8B122-3759-524A-8925-DE667EAFB835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824142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A8B122-3759-524A-8925-DE667EAFB835}" type="slidenum">
              <a:rPr lang="en-IT" smtClean="0"/>
              <a:t>9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5130408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7AB5D6-1F5C-DEA9-932E-551B550953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29FBB90-2EE1-F80D-5DBA-86FC12F68CA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76AFC18-3369-0274-0DAB-582EABD7B6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FDCDF2-0A65-D827-6E15-469A5858B75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A8B122-3759-524A-8925-DE667EAFB835}" type="slidenum">
              <a:rPr lang="en-IT" smtClean="0"/>
              <a:t>10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6465467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8AC59B-038C-EBCA-46E9-1F1BA1592D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432D46C-76D9-7D49-54C5-8669E53C35C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1ACD56B-A21D-3C96-8B0E-3626D37F87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2C48E9-E3C8-2E6C-B03F-EDF66F4C82A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A8B122-3759-524A-8925-DE667EAFB835}" type="slidenum">
              <a:rPr lang="en-IT" smtClean="0"/>
              <a:t>11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526298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6D0CB9-AEFA-F52D-B686-4A79EF5015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CFB7C0F-450B-CB6B-FBB6-E0770843FD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91E25A9-BCF5-E8CD-ABE3-FABE9679C1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9070C3-6F3F-B7B7-35C9-34413325D37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A8B122-3759-524A-8925-DE667EAFB835}" type="slidenum">
              <a:rPr lang="en-IT" smtClean="0"/>
              <a:t>12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9891265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014907-99F5-FC90-A1F8-12299C50C8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0FEA110-28FE-58A7-551A-AA045F659CE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20E0C68-1AFE-CBCB-009C-52FEA8A1FA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12C7B0-3D13-F4E1-5DC8-FE1DD4CF974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A8B122-3759-524A-8925-DE667EAFB835}" type="slidenum">
              <a:rPr lang="en-IT" smtClean="0"/>
              <a:t>13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2913546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1/27/25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1/27/25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1/27/25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1/27/25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1/27/25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1/27/25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1/27/25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5506" y="0"/>
            <a:ext cx="18516600" cy="10418444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3256" b="-5187"/>
            </a:stretch>
          </a:blipFill>
        </p:spPr>
        <p:txBody>
          <a:bodyPr/>
          <a:lstStyle/>
          <a:p>
            <a:pPr algn="ctr">
              <a:lnSpc>
                <a:spcPts val="3499"/>
              </a:lnSpc>
            </a:pPr>
            <a:endParaRPr lang="en-US" sz="1800" dirty="0">
              <a:solidFill>
                <a:srgbClr val="F4F1EB"/>
              </a:solidFill>
              <a:latin typeface="Aileron"/>
              <a:ea typeface="Aileron"/>
              <a:cs typeface="Aileron"/>
              <a:sym typeface="Aileron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4897643" y="2980203"/>
            <a:ext cx="8312882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dirty="0">
                <a:solidFill>
                  <a:srgbClr val="F4F1EB"/>
                </a:solidFill>
                <a:latin typeface="Aileron"/>
                <a:ea typeface="Aileron"/>
                <a:cs typeface="Aileron"/>
                <a:sym typeface="Aileron"/>
              </a:rPr>
              <a:t>Visual Analytics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735058" y="3382666"/>
            <a:ext cx="14935472" cy="29546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9600" spc="-864" dirty="0">
                <a:solidFill>
                  <a:srgbClr val="F4F1EB"/>
                </a:solidFill>
                <a:latin typeface="Aileron Light"/>
                <a:ea typeface="Aileron Light"/>
                <a:cs typeface="Aileron Light"/>
                <a:sym typeface="Aileron Light"/>
              </a:rPr>
              <a:t>NBA Players Performance 24/25</a:t>
            </a:r>
            <a:br>
              <a:rPr lang="en-US" sz="9600" spc="-864" dirty="0">
                <a:solidFill>
                  <a:srgbClr val="F4F1EB"/>
                </a:solidFill>
                <a:latin typeface="Aileron Light"/>
                <a:ea typeface="Aileron Light"/>
                <a:cs typeface="Aileron Light"/>
                <a:sym typeface="Aileron Light"/>
              </a:rPr>
            </a:br>
            <a:r>
              <a:rPr lang="en-US" sz="9600" spc="-864" dirty="0">
                <a:solidFill>
                  <a:srgbClr val="F4F1EB"/>
                </a:solidFill>
                <a:latin typeface="Aileron Light"/>
                <a:ea typeface="Aileron Light"/>
                <a:cs typeface="Aileron Light"/>
                <a:sym typeface="Aileron Light"/>
              </a:rPr>
              <a:t> Interactive Visual Analysis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-204216" y="3600450"/>
            <a:ext cx="466889" cy="3086100"/>
            <a:chOff x="0" y="0"/>
            <a:chExt cx="122967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2967" cy="812800"/>
            </a:xfrm>
            <a:custGeom>
              <a:avLst/>
              <a:gdLst/>
              <a:ahLst/>
              <a:cxnLst/>
              <a:rect l="l" t="t" r="r" b="b"/>
              <a:pathLst>
                <a:path w="122967" h="812800">
                  <a:moveTo>
                    <a:pt x="0" y="0"/>
                  </a:moveTo>
                  <a:lnTo>
                    <a:pt x="122967" y="0"/>
                  </a:lnTo>
                  <a:lnTo>
                    <a:pt x="122967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4F1EB"/>
            </a:solidFill>
          </p:spPr>
          <p:txBody>
            <a:bodyPr/>
            <a:lstStyle/>
            <a:p>
              <a:endParaRPr lang="en-IT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22967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7889932" y="3600450"/>
            <a:ext cx="466889" cy="3086100"/>
            <a:chOff x="0" y="0"/>
            <a:chExt cx="122967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22967" cy="812800"/>
            </a:xfrm>
            <a:custGeom>
              <a:avLst/>
              <a:gdLst/>
              <a:ahLst/>
              <a:cxnLst/>
              <a:rect l="l" t="t" r="r" b="b"/>
              <a:pathLst>
                <a:path w="122967" h="812800">
                  <a:moveTo>
                    <a:pt x="0" y="0"/>
                  </a:moveTo>
                  <a:lnTo>
                    <a:pt x="122967" y="0"/>
                  </a:lnTo>
                  <a:lnTo>
                    <a:pt x="122967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4F1EB"/>
            </a:solidFill>
          </p:spPr>
          <p:txBody>
            <a:bodyPr/>
            <a:lstStyle/>
            <a:p>
              <a:endParaRPr lang="en-IT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122967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B438F695-CB1B-339F-DB37-17DB9583C64A}"/>
              </a:ext>
            </a:extLst>
          </p:cNvPr>
          <p:cNvSpPr txBox="1"/>
          <p:nvPr/>
        </p:nvSpPr>
        <p:spPr>
          <a:xfrm>
            <a:off x="7010400" y="6896100"/>
            <a:ext cx="46482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4F1EB"/>
                </a:solidFill>
                <a:latin typeface="Aileron"/>
                <a:ea typeface="Aileron"/>
                <a:cs typeface="Aileron"/>
                <a:sym typeface="Aileron"/>
              </a:rPr>
              <a:t>by Carmella Sta Ana Pana</a:t>
            </a:r>
            <a:endParaRPr lang="en-IT" sz="2400" dirty="0">
              <a:solidFill>
                <a:srgbClr val="F4F1EB"/>
              </a:solidFill>
              <a:latin typeface="Aileron"/>
              <a:ea typeface="Aileron"/>
              <a:cs typeface="Aileron"/>
              <a:sym typeface="Aileron"/>
            </a:endParaRPr>
          </a:p>
          <a:p>
            <a:pPr algn="ctr"/>
            <a:r>
              <a:rPr lang="en-IT" sz="1800" dirty="0">
                <a:solidFill>
                  <a:srgbClr val="F4F1EB"/>
                </a:solidFill>
                <a:latin typeface="Aileron"/>
                <a:ea typeface="Aileron"/>
                <a:cs typeface="Aileron"/>
                <a:sym typeface="Aileron"/>
              </a:rPr>
              <a:t>Sapienza University of Rome</a:t>
            </a:r>
          </a:p>
          <a:p>
            <a:pPr algn="ctr"/>
            <a:r>
              <a:rPr lang="en-IT" dirty="0">
                <a:solidFill>
                  <a:srgbClr val="F4F1EB"/>
                </a:solidFill>
                <a:latin typeface="Aileron"/>
                <a:ea typeface="Aileron"/>
                <a:cs typeface="Aileron"/>
                <a:sym typeface="Aileron"/>
              </a:rPr>
              <a:t>1794019</a:t>
            </a:r>
          </a:p>
          <a:p>
            <a:pPr algn="ctr"/>
            <a:r>
              <a:rPr lang="en-GB" dirty="0">
                <a:solidFill>
                  <a:srgbClr val="F4F1EB"/>
                </a:solidFill>
                <a:latin typeface="Aileron"/>
                <a:ea typeface="Aileron"/>
                <a:cs typeface="Aileron"/>
                <a:sym typeface="Aileron"/>
              </a:rPr>
              <a:t>p</a:t>
            </a:r>
            <a:r>
              <a:rPr lang="en-IT" dirty="0">
                <a:solidFill>
                  <a:srgbClr val="F4F1EB"/>
                </a:solidFill>
                <a:latin typeface="Aileron"/>
                <a:ea typeface="Aileron"/>
                <a:cs typeface="Aileron"/>
                <a:sym typeface="Aileron"/>
              </a:rPr>
              <a:t>ana.1794019@studenti.uniroma1.it</a:t>
            </a:r>
            <a:endParaRPr lang="en-US" sz="1800" dirty="0">
              <a:solidFill>
                <a:srgbClr val="F4F1EB"/>
              </a:solidFill>
              <a:latin typeface="Aileron"/>
              <a:ea typeface="Aileron"/>
              <a:cs typeface="Aileron"/>
              <a:sym typeface="Ailero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1E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2A38C63-30A1-18FA-659F-CC5D2C2EFB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84F03CA0-2B44-E43E-9511-C3307A5CAAE0}"/>
              </a:ext>
            </a:extLst>
          </p:cNvPr>
          <p:cNvSpPr txBox="1"/>
          <p:nvPr/>
        </p:nvSpPr>
        <p:spPr>
          <a:xfrm>
            <a:off x="1028700" y="1213868"/>
            <a:ext cx="9930260" cy="15132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805"/>
              </a:lnSpc>
            </a:pPr>
            <a:r>
              <a:rPr lang="en-US" sz="10000" spc="-636" dirty="0">
                <a:solidFill>
                  <a:srgbClr val="3C6AA9"/>
                </a:solidFill>
                <a:latin typeface="Aileron Light"/>
                <a:ea typeface="Aileron Light"/>
                <a:cs typeface="Aileron Light"/>
                <a:sym typeface="Aileron Light"/>
              </a:rPr>
              <a:t>Line Chart</a:t>
            </a:r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538A8051-AA7F-83ED-7F17-22B3C2318ECA}"/>
              </a:ext>
            </a:extLst>
          </p:cNvPr>
          <p:cNvSpPr txBox="1"/>
          <p:nvPr/>
        </p:nvSpPr>
        <p:spPr>
          <a:xfrm>
            <a:off x="1028700" y="3334675"/>
            <a:ext cx="8253523" cy="3718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099"/>
              </a:lnSpc>
            </a:pPr>
            <a:r>
              <a:rPr lang="en-US" sz="2499" dirty="0">
                <a:solidFill>
                  <a:srgbClr val="3C6AA9"/>
                </a:solidFill>
                <a:latin typeface="Aileron"/>
                <a:ea typeface="Aileron"/>
                <a:cs typeface="Aileron"/>
                <a:sym typeface="Aileron"/>
              </a:rPr>
              <a:t>Impact progress of the top 5 Players of this season</a:t>
            </a:r>
          </a:p>
        </p:txBody>
      </p:sp>
      <p:grpSp>
        <p:nvGrpSpPr>
          <p:cNvPr id="5" name="Group 5">
            <a:extLst>
              <a:ext uri="{FF2B5EF4-FFF2-40B4-BE49-F238E27FC236}">
                <a16:creationId xmlns:a16="http://schemas.microsoft.com/office/drawing/2014/main" id="{15C9122C-CD97-3446-5853-0B0314FE42E6}"/>
              </a:ext>
            </a:extLst>
          </p:cNvPr>
          <p:cNvGrpSpPr/>
          <p:nvPr/>
        </p:nvGrpSpPr>
        <p:grpSpPr>
          <a:xfrm>
            <a:off x="2092" y="800100"/>
            <a:ext cx="400214" cy="3086100"/>
            <a:chOff x="0" y="0"/>
            <a:chExt cx="105406" cy="81280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58A7E3B8-1371-CE33-5A76-AE5CB406C3DD}"/>
                </a:ext>
              </a:extLst>
            </p:cNvPr>
            <p:cNvSpPr/>
            <p:nvPr/>
          </p:nvSpPr>
          <p:spPr>
            <a:xfrm>
              <a:off x="0" y="0"/>
              <a:ext cx="105406" cy="812800"/>
            </a:xfrm>
            <a:custGeom>
              <a:avLst/>
              <a:gdLst/>
              <a:ahLst/>
              <a:cxnLst/>
              <a:rect l="l" t="t" r="r" b="b"/>
              <a:pathLst>
                <a:path w="105406" h="812800">
                  <a:moveTo>
                    <a:pt x="0" y="0"/>
                  </a:moveTo>
                  <a:lnTo>
                    <a:pt x="105406" y="0"/>
                  </a:lnTo>
                  <a:lnTo>
                    <a:pt x="105406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3C6AA9"/>
            </a:solidFill>
          </p:spPr>
          <p:txBody>
            <a:bodyPr/>
            <a:lstStyle/>
            <a:p>
              <a:endParaRPr lang="en-IT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377AB867-B5AC-426F-54CF-B3BC70EED9F0}"/>
                </a:ext>
              </a:extLst>
            </p:cNvPr>
            <p:cNvSpPr txBox="1"/>
            <p:nvPr/>
          </p:nvSpPr>
          <p:spPr>
            <a:xfrm>
              <a:off x="0" y="-47625"/>
              <a:ext cx="105406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14" name="Group 5">
            <a:extLst>
              <a:ext uri="{FF2B5EF4-FFF2-40B4-BE49-F238E27FC236}">
                <a16:creationId xmlns:a16="http://schemas.microsoft.com/office/drawing/2014/main" id="{5638748D-A986-CFCE-7E2A-D470606D0A39}"/>
              </a:ext>
            </a:extLst>
          </p:cNvPr>
          <p:cNvGrpSpPr/>
          <p:nvPr/>
        </p:nvGrpSpPr>
        <p:grpSpPr>
          <a:xfrm>
            <a:off x="17887786" y="6710456"/>
            <a:ext cx="400214" cy="3086100"/>
            <a:chOff x="0" y="0"/>
            <a:chExt cx="105406" cy="812800"/>
          </a:xfrm>
        </p:grpSpPr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EA810B13-FCAA-72B6-F6E5-3C05B0BA5F10}"/>
                </a:ext>
              </a:extLst>
            </p:cNvPr>
            <p:cNvSpPr/>
            <p:nvPr/>
          </p:nvSpPr>
          <p:spPr>
            <a:xfrm>
              <a:off x="0" y="0"/>
              <a:ext cx="105406" cy="812800"/>
            </a:xfrm>
            <a:custGeom>
              <a:avLst/>
              <a:gdLst/>
              <a:ahLst/>
              <a:cxnLst/>
              <a:rect l="l" t="t" r="r" b="b"/>
              <a:pathLst>
                <a:path w="105406" h="812800">
                  <a:moveTo>
                    <a:pt x="0" y="0"/>
                  </a:moveTo>
                  <a:lnTo>
                    <a:pt x="105406" y="0"/>
                  </a:lnTo>
                  <a:lnTo>
                    <a:pt x="105406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</p:spPr>
          <p:txBody>
            <a:bodyPr/>
            <a:lstStyle/>
            <a:p>
              <a:endParaRPr lang="en-IT"/>
            </a:p>
          </p:txBody>
        </p:sp>
        <p:sp>
          <p:nvSpPr>
            <p:cNvPr id="16" name="TextBox 7">
              <a:extLst>
                <a:ext uri="{FF2B5EF4-FFF2-40B4-BE49-F238E27FC236}">
                  <a16:creationId xmlns:a16="http://schemas.microsoft.com/office/drawing/2014/main" id="{804EFC5B-7B6B-047B-B753-51EA66B99BB7}"/>
                </a:ext>
              </a:extLst>
            </p:cNvPr>
            <p:cNvSpPr txBox="1"/>
            <p:nvPr/>
          </p:nvSpPr>
          <p:spPr>
            <a:xfrm>
              <a:off x="0" y="-47625"/>
              <a:ext cx="105406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10" name="TextBox 5">
            <a:extLst>
              <a:ext uri="{FF2B5EF4-FFF2-40B4-BE49-F238E27FC236}">
                <a16:creationId xmlns:a16="http://schemas.microsoft.com/office/drawing/2014/main" id="{504B7EAA-61A8-5206-290F-265B3EB6F86E}"/>
              </a:ext>
            </a:extLst>
          </p:cNvPr>
          <p:cNvSpPr txBox="1"/>
          <p:nvPr/>
        </p:nvSpPr>
        <p:spPr>
          <a:xfrm>
            <a:off x="856808" y="4121945"/>
            <a:ext cx="8267699" cy="28148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54059" lvl="1" indent="-367030" algn="l">
              <a:lnSpc>
                <a:spcPts val="4500"/>
              </a:lnSpc>
              <a:buFont typeface="Arial"/>
              <a:buChar char="•"/>
            </a:pPr>
            <a:r>
              <a:rPr lang="en-US" sz="2500" dirty="0">
                <a:solidFill>
                  <a:srgbClr val="000000"/>
                </a:solidFill>
                <a:latin typeface="Aileron Light"/>
                <a:ea typeface="Aileron Light"/>
                <a:cs typeface="Aileron Light"/>
                <a:sym typeface="Aileron Light"/>
              </a:rPr>
              <a:t>Displays PIE (Player Impact Estimate) values of the top 5 players in the past seasons</a:t>
            </a:r>
          </a:p>
          <a:p>
            <a:pPr marL="554059" lvl="1" indent="-367030" algn="l">
              <a:lnSpc>
                <a:spcPts val="4500"/>
              </a:lnSpc>
              <a:buFont typeface="Arial"/>
              <a:buChar char="•"/>
            </a:pPr>
            <a:r>
              <a:rPr lang="en-US" sz="2500" dirty="0">
                <a:solidFill>
                  <a:srgbClr val="000000"/>
                </a:solidFill>
                <a:latin typeface="Aileron Light"/>
                <a:ea typeface="Aileron Light"/>
                <a:cs typeface="Aileron Light"/>
                <a:sym typeface="Aileron Light"/>
              </a:rPr>
              <a:t>Color coded based on growth trend</a:t>
            </a:r>
          </a:p>
          <a:p>
            <a:pPr marL="554059" lvl="1" indent="-367030" algn="l">
              <a:lnSpc>
                <a:spcPts val="4500"/>
              </a:lnSpc>
              <a:buFont typeface="Arial"/>
              <a:buChar char="•"/>
            </a:pPr>
            <a:r>
              <a:rPr lang="en-US" sz="2500" dirty="0">
                <a:solidFill>
                  <a:srgbClr val="000000"/>
                </a:solidFill>
                <a:latin typeface="Aileron Light"/>
                <a:ea typeface="Aileron Light"/>
                <a:cs typeface="Aileron Light"/>
                <a:sym typeface="Aileron Light"/>
              </a:rPr>
              <a:t>Focus on a small set of players  and analyze their performance year-by-year</a:t>
            </a:r>
          </a:p>
        </p:txBody>
      </p:sp>
      <p:pic>
        <p:nvPicPr>
          <p:cNvPr id="9" name="Picture 8" descr="A graph with colored lines and numbers&#10;&#10;AI-generated content may be incorrect.">
            <a:extLst>
              <a:ext uri="{FF2B5EF4-FFF2-40B4-BE49-F238E27FC236}">
                <a16:creationId xmlns:a16="http://schemas.microsoft.com/office/drawing/2014/main" id="{1FE0333D-73B9-0F80-30FC-EFCAF62E50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1654" y="2933942"/>
            <a:ext cx="6057900" cy="520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5461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1E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C27BB53-687A-6786-1EC0-7A12536137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2B8E91F7-D41C-3757-A026-0968E12DFCF6}"/>
              </a:ext>
            </a:extLst>
          </p:cNvPr>
          <p:cNvSpPr txBox="1"/>
          <p:nvPr/>
        </p:nvSpPr>
        <p:spPr>
          <a:xfrm>
            <a:off x="936198" y="859627"/>
            <a:ext cx="9930260" cy="15132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805"/>
              </a:lnSpc>
            </a:pPr>
            <a:r>
              <a:rPr lang="en-US" sz="10000" spc="-636" dirty="0">
                <a:solidFill>
                  <a:srgbClr val="3C6AA9"/>
                </a:solidFill>
                <a:latin typeface="Aileron Light"/>
                <a:ea typeface="Aileron Light"/>
                <a:cs typeface="Aileron Light"/>
                <a:sym typeface="Aileron Light"/>
              </a:rPr>
              <a:t>Views coordination</a:t>
            </a:r>
          </a:p>
        </p:txBody>
      </p:sp>
      <p:grpSp>
        <p:nvGrpSpPr>
          <p:cNvPr id="5" name="Group 5">
            <a:extLst>
              <a:ext uri="{FF2B5EF4-FFF2-40B4-BE49-F238E27FC236}">
                <a16:creationId xmlns:a16="http://schemas.microsoft.com/office/drawing/2014/main" id="{985D6B61-9BFF-EADA-214F-1E4ECC3BBDB9}"/>
              </a:ext>
            </a:extLst>
          </p:cNvPr>
          <p:cNvGrpSpPr/>
          <p:nvPr/>
        </p:nvGrpSpPr>
        <p:grpSpPr>
          <a:xfrm>
            <a:off x="2092" y="800100"/>
            <a:ext cx="400214" cy="3086100"/>
            <a:chOff x="0" y="0"/>
            <a:chExt cx="105406" cy="81280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B7C9C2F4-BA94-71ED-D3FA-5CC098DFB194}"/>
                </a:ext>
              </a:extLst>
            </p:cNvPr>
            <p:cNvSpPr/>
            <p:nvPr/>
          </p:nvSpPr>
          <p:spPr>
            <a:xfrm>
              <a:off x="0" y="0"/>
              <a:ext cx="105406" cy="812800"/>
            </a:xfrm>
            <a:custGeom>
              <a:avLst/>
              <a:gdLst/>
              <a:ahLst/>
              <a:cxnLst/>
              <a:rect l="l" t="t" r="r" b="b"/>
              <a:pathLst>
                <a:path w="105406" h="812800">
                  <a:moveTo>
                    <a:pt x="0" y="0"/>
                  </a:moveTo>
                  <a:lnTo>
                    <a:pt x="105406" y="0"/>
                  </a:lnTo>
                  <a:lnTo>
                    <a:pt x="105406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3C6AA9"/>
            </a:solidFill>
          </p:spPr>
          <p:txBody>
            <a:bodyPr/>
            <a:lstStyle/>
            <a:p>
              <a:endParaRPr lang="en-IT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5633AB87-3473-7A7E-0FDB-000B881BCF8F}"/>
                </a:ext>
              </a:extLst>
            </p:cNvPr>
            <p:cNvSpPr txBox="1"/>
            <p:nvPr/>
          </p:nvSpPr>
          <p:spPr>
            <a:xfrm>
              <a:off x="0" y="-47625"/>
              <a:ext cx="105406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14" name="Group 5">
            <a:extLst>
              <a:ext uri="{FF2B5EF4-FFF2-40B4-BE49-F238E27FC236}">
                <a16:creationId xmlns:a16="http://schemas.microsoft.com/office/drawing/2014/main" id="{EE0691D3-A2B4-C970-3371-BA20990324C8}"/>
              </a:ext>
            </a:extLst>
          </p:cNvPr>
          <p:cNvGrpSpPr/>
          <p:nvPr/>
        </p:nvGrpSpPr>
        <p:grpSpPr>
          <a:xfrm>
            <a:off x="17887786" y="6710456"/>
            <a:ext cx="400214" cy="3086100"/>
            <a:chOff x="0" y="0"/>
            <a:chExt cx="105406" cy="812800"/>
          </a:xfrm>
        </p:grpSpPr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3369DADD-3206-1602-FBAA-6EF713A18490}"/>
                </a:ext>
              </a:extLst>
            </p:cNvPr>
            <p:cNvSpPr/>
            <p:nvPr/>
          </p:nvSpPr>
          <p:spPr>
            <a:xfrm>
              <a:off x="0" y="0"/>
              <a:ext cx="105406" cy="812800"/>
            </a:xfrm>
            <a:custGeom>
              <a:avLst/>
              <a:gdLst/>
              <a:ahLst/>
              <a:cxnLst/>
              <a:rect l="l" t="t" r="r" b="b"/>
              <a:pathLst>
                <a:path w="105406" h="812800">
                  <a:moveTo>
                    <a:pt x="0" y="0"/>
                  </a:moveTo>
                  <a:lnTo>
                    <a:pt x="105406" y="0"/>
                  </a:lnTo>
                  <a:lnTo>
                    <a:pt x="105406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</p:spPr>
          <p:txBody>
            <a:bodyPr/>
            <a:lstStyle/>
            <a:p>
              <a:endParaRPr lang="en-IT"/>
            </a:p>
          </p:txBody>
        </p:sp>
        <p:sp>
          <p:nvSpPr>
            <p:cNvPr id="16" name="TextBox 7">
              <a:extLst>
                <a:ext uri="{FF2B5EF4-FFF2-40B4-BE49-F238E27FC236}">
                  <a16:creationId xmlns:a16="http://schemas.microsoft.com/office/drawing/2014/main" id="{4430D8C8-55DD-0E72-DCE1-7FCDD34D503F}"/>
                </a:ext>
              </a:extLst>
            </p:cNvPr>
            <p:cNvSpPr txBox="1"/>
            <p:nvPr/>
          </p:nvSpPr>
          <p:spPr>
            <a:xfrm>
              <a:off x="0" y="-47625"/>
              <a:ext cx="105406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pic>
        <p:nvPicPr>
          <p:cNvPr id="9" name="Picture 8" descr="A screenshot of a phone&#10;&#10;AI-generated content may be incorrect.">
            <a:extLst>
              <a:ext uri="{FF2B5EF4-FFF2-40B4-BE49-F238E27FC236}">
                <a16:creationId xmlns:a16="http://schemas.microsoft.com/office/drawing/2014/main" id="{3A0D9F94-5E01-E882-1994-86F11E96FA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8236" y="3365259"/>
            <a:ext cx="3136900" cy="4368800"/>
          </a:xfrm>
          <a:prstGeom prst="rect">
            <a:avLst/>
          </a:prstGeom>
        </p:spPr>
      </p:pic>
      <p:pic>
        <p:nvPicPr>
          <p:cNvPr id="13" name="Picture 12" descr="A diagram of a performance and efficiency&#10;&#10;AI-generated content may be incorrect.">
            <a:extLst>
              <a:ext uri="{FF2B5EF4-FFF2-40B4-BE49-F238E27FC236}">
                <a16:creationId xmlns:a16="http://schemas.microsoft.com/office/drawing/2014/main" id="{D191A101-EA28-F873-869E-B7DB222044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0" y="2389697"/>
            <a:ext cx="3905269" cy="3391418"/>
          </a:xfrm>
          <a:prstGeom prst="rect">
            <a:avLst/>
          </a:prstGeom>
        </p:spPr>
      </p:pic>
      <p:pic>
        <p:nvPicPr>
          <p:cNvPr id="18" name="Picture 17" descr="A graph of clusters with numbers and a number of clusters&#10;&#10;AI-generated content may be incorrect.">
            <a:extLst>
              <a:ext uri="{FF2B5EF4-FFF2-40B4-BE49-F238E27FC236}">
                <a16:creationId xmlns:a16="http://schemas.microsoft.com/office/drawing/2014/main" id="{7029279C-CF64-1E16-5D33-51B3D8A37B5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5873" y="1618748"/>
            <a:ext cx="6692900" cy="4279900"/>
          </a:xfrm>
          <a:prstGeom prst="rect">
            <a:avLst/>
          </a:prstGeom>
        </p:spPr>
      </p:pic>
      <p:pic>
        <p:nvPicPr>
          <p:cNvPr id="20" name="Picture 19" descr="A graph with lines and dots&#10;&#10;AI-generated content may be incorrect.">
            <a:extLst>
              <a:ext uri="{FF2B5EF4-FFF2-40B4-BE49-F238E27FC236}">
                <a16:creationId xmlns:a16="http://schemas.microsoft.com/office/drawing/2014/main" id="{D1E88881-DA4F-6D48-D29A-3DDC322ACB5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7530" y="6136121"/>
            <a:ext cx="8317856" cy="3629423"/>
          </a:xfrm>
          <a:prstGeom prst="rect">
            <a:avLst/>
          </a:prstGeom>
        </p:spPr>
      </p:pic>
      <p:sp>
        <p:nvSpPr>
          <p:cNvPr id="21" name="TextBox 3">
            <a:extLst>
              <a:ext uri="{FF2B5EF4-FFF2-40B4-BE49-F238E27FC236}">
                <a16:creationId xmlns:a16="http://schemas.microsoft.com/office/drawing/2014/main" id="{E0E8CC48-8877-F89A-2827-590932A736CE}"/>
              </a:ext>
            </a:extLst>
          </p:cNvPr>
          <p:cNvSpPr txBox="1"/>
          <p:nvPr/>
        </p:nvSpPr>
        <p:spPr>
          <a:xfrm>
            <a:off x="1163205" y="2533706"/>
            <a:ext cx="8253523" cy="3718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099"/>
              </a:lnSpc>
            </a:pPr>
            <a:r>
              <a:rPr lang="en-US" sz="2499" dirty="0">
                <a:solidFill>
                  <a:srgbClr val="3C6AA9"/>
                </a:solidFill>
                <a:latin typeface="Aileron"/>
                <a:ea typeface="Aileron"/>
                <a:cs typeface="Aileron"/>
                <a:sym typeface="Aileron"/>
              </a:rPr>
              <a:t>Player selection</a:t>
            </a:r>
          </a:p>
        </p:txBody>
      </p:sp>
    </p:spTree>
    <p:extLst>
      <p:ext uri="{BB962C8B-B14F-4D97-AF65-F5344CB8AC3E}">
        <p14:creationId xmlns:p14="http://schemas.microsoft.com/office/powerpoint/2010/main" val="1401386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1E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337B5C0-7EBE-E1F0-BC18-89A7DCF057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2B2A5182-8392-CA83-0992-CD369848E326}"/>
              </a:ext>
            </a:extLst>
          </p:cNvPr>
          <p:cNvSpPr txBox="1"/>
          <p:nvPr/>
        </p:nvSpPr>
        <p:spPr>
          <a:xfrm>
            <a:off x="1163205" y="1777088"/>
            <a:ext cx="9930260" cy="15132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805"/>
              </a:lnSpc>
            </a:pPr>
            <a:r>
              <a:rPr lang="en-US" sz="10000" spc="-636" dirty="0">
                <a:solidFill>
                  <a:srgbClr val="3C6AA9"/>
                </a:solidFill>
                <a:latin typeface="Aileron Light"/>
                <a:ea typeface="Aileron Light"/>
                <a:cs typeface="Aileron Light"/>
                <a:sym typeface="Aileron Light"/>
              </a:rPr>
              <a:t>Insights</a:t>
            </a:r>
          </a:p>
        </p:txBody>
      </p:sp>
      <p:grpSp>
        <p:nvGrpSpPr>
          <p:cNvPr id="5" name="Group 5">
            <a:extLst>
              <a:ext uri="{FF2B5EF4-FFF2-40B4-BE49-F238E27FC236}">
                <a16:creationId xmlns:a16="http://schemas.microsoft.com/office/drawing/2014/main" id="{42C3FAE7-18DC-E9D4-FB6B-C2379323D36D}"/>
              </a:ext>
            </a:extLst>
          </p:cNvPr>
          <p:cNvGrpSpPr/>
          <p:nvPr/>
        </p:nvGrpSpPr>
        <p:grpSpPr>
          <a:xfrm>
            <a:off x="2092" y="800100"/>
            <a:ext cx="400214" cy="3086100"/>
            <a:chOff x="0" y="0"/>
            <a:chExt cx="105406" cy="81280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688590E4-EF67-DB69-4056-B1CE5C60AF7F}"/>
                </a:ext>
              </a:extLst>
            </p:cNvPr>
            <p:cNvSpPr/>
            <p:nvPr/>
          </p:nvSpPr>
          <p:spPr>
            <a:xfrm>
              <a:off x="0" y="0"/>
              <a:ext cx="105406" cy="812800"/>
            </a:xfrm>
            <a:custGeom>
              <a:avLst/>
              <a:gdLst/>
              <a:ahLst/>
              <a:cxnLst/>
              <a:rect l="l" t="t" r="r" b="b"/>
              <a:pathLst>
                <a:path w="105406" h="812800">
                  <a:moveTo>
                    <a:pt x="0" y="0"/>
                  </a:moveTo>
                  <a:lnTo>
                    <a:pt x="105406" y="0"/>
                  </a:lnTo>
                  <a:lnTo>
                    <a:pt x="105406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3C6AA9"/>
            </a:solidFill>
          </p:spPr>
          <p:txBody>
            <a:bodyPr/>
            <a:lstStyle/>
            <a:p>
              <a:endParaRPr lang="en-IT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249571E5-3049-B6A2-82C2-8353032B037A}"/>
                </a:ext>
              </a:extLst>
            </p:cNvPr>
            <p:cNvSpPr txBox="1"/>
            <p:nvPr/>
          </p:nvSpPr>
          <p:spPr>
            <a:xfrm>
              <a:off x="0" y="-47625"/>
              <a:ext cx="105406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14" name="Group 5">
            <a:extLst>
              <a:ext uri="{FF2B5EF4-FFF2-40B4-BE49-F238E27FC236}">
                <a16:creationId xmlns:a16="http://schemas.microsoft.com/office/drawing/2014/main" id="{3C80259C-6D8F-BEF8-12FA-08C1651F3EE7}"/>
              </a:ext>
            </a:extLst>
          </p:cNvPr>
          <p:cNvGrpSpPr/>
          <p:nvPr/>
        </p:nvGrpSpPr>
        <p:grpSpPr>
          <a:xfrm>
            <a:off x="17887786" y="6710456"/>
            <a:ext cx="400214" cy="3086100"/>
            <a:chOff x="0" y="0"/>
            <a:chExt cx="105406" cy="812800"/>
          </a:xfrm>
        </p:grpSpPr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95D5153B-2A93-E294-D1B9-97A379D88839}"/>
                </a:ext>
              </a:extLst>
            </p:cNvPr>
            <p:cNvSpPr/>
            <p:nvPr/>
          </p:nvSpPr>
          <p:spPr>
            <a:xfrm>
              <a:off x="0" y="0"/>
              <a:ext cx="105406" cy="812800"/>
            </a:xfrm>
            <a:custGeom>
              <a:avLst/>
              <a:gdLst/>
              <a:ahLst/>
              <a:cxnLst/>
              <a:rect l="l" t="t" r="r" b="b"/>
              <a:pathLst>
                <a:path w="105406" h="812800">
                  <a:moveTo>
                    <a:pt x="0" y="0"/>
                  </a:moveTo>
                  <a:lnTo>
                    <a:pt x="105406" y="0"/>
                  </a:lnTo>
                  <a:lnTo>
                    <a:pt x="105406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</p:spPr>
          <p:txBody>
            <a:bodyPr/>
            <a:lstStyle/>
            <a:p>
              <a:endParaRPr lang="en-IT"/>
            </a:p>
          </p:txBody>
        </p:sp>
        <p:sp>
          <p:nvSpPr>
            <p:cNvPr id="16" name="TextBox 7">
              <a:extLst>
                <a:ext uri="{FF2B5EF4-FFF2-40B4-BE49-F238E27FC236}">
                  <a16:creationId xmlns:a16="http://schemas.microsoft.com/office/drawing/2014/main" id="{AE68D79A-2CBC-7B0D-1C2C-9BB2FC32403F}"/>
                </a:ext>
              </a:extLst>
            </p:cNvPr>
            <p:cNvSpPr txBox="1"/>
            <p:nvPr/>
          </p:nvSpPr>
          <p:spPr>
            <a:xfrm>
              <a:off x="0" y="-47625"/>
              <a:ext cx="105406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3" name="Group 4">
            <a:extLst>
              <a:ext uri="{FF2B5EF4-FFF2-40B4-BE49-F238E27FC236}">
                <a16:creationId xmlns:a16="http://schemas.microsoft.com/office/drawing/2014/main" id="{5194D1E3-5FC3-2FA4-314E-C4AC39AD2214}"/>
              </a:ext>
            </a:extLst>
          </p:cNvPr>
          <p:cNvGrpSpPr/>
          <p:nvPr/>
        </p:nvGrpSpPr>
        <p:grpSpPr>
          <a:xfrm>
            <a:off x="12176364" y="20303"/>
            <a:ext cx="6111636" cy="10287000"/>
            <a:chOff x="0" y="0"/>
            <a:chExt cx="8148848" cy="13716000"/>
          </a:xfrm>
        </p:grpSpPr>
        <p:pic>
          <p:nvPicPr>
            <p:cNvPr id="4" name="Picture 5">
              <a:extLst>
                <a:ext uri="{FF2B5EF4-FFF2-40B4-BE49-F238E27FC236}">
                  <a16:creationId xmlns:a16="http://schemas.microsoft.com/office/drawing/2014/main" id="{E7A72BC8-4E47-9D2E-8780-7D4DF65DCB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30196" r="30196"/>
            <a:stretch>
              <a:fillRect/>
            </a:stretch>
          </p:blipFill>
          <p:spPr>
            <a:xfrm>
              <a:off x="0" y="0"/>
              <a:ext cx="8148848" cy="13716000"/>
            </a:xfrm>
            <a:prstGeom prst="rect">
              <a:avLst/>
            </a:prstGeom>
          </p:spPr>
        </p:pic>
      </p:grpSp>
      <p:sp>
        <p:nvSpPr>
          <p:cNvPr id="10" name="TextBox 5">
            <a:extLst>
              <a:ext uri="{FF2B5EF4-FFF2-40B4-BE49-F238E27FC236}">
                <a16:creationId xmlns:a16="http://schemas.microsoft.com/office/drawing/2014/main" id="{A49E30EA-A6D1-D3C3-8186-1B57111398C0}"/>
              </a:ext>
            </a:extLst>
          </p:cNvPr>
          <p:cNvSpPr txBox="1"/>
          <p:nvPr/>
        </p:nvSpPr>
        <p:spPr>
          <a:xfrm>
            <a:off x="876301" y="3619500"/>
            <a:ext cx="11300063" cy="51231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54059" lvl="1" indent="-367030" algn="l">
              <a:lnSpc>
                <a:spcPts val="4500"/>
              </a:lnSpc>
              <a:buFont typeface="Arial"/>
              <a:buChar char="•"/>
            </a:pPr>
            <a:r>
              <a:rPr lang="en-US" sz="2500" dirty="0">
                <a:solidFill>
                  <a:srgbClr val="000000"/>
                </a:solidFill>
                <a:latin typeface="Aileron Light"/>
                <a:ea typeface="Aileron Light"/>
                <a:cs typeface="Aileron Light"/>
                <a:sym typeface="Aileron Light"/>
              </a:rPr>
              <a:t>Simplified analysis of NBA players: intuitive tools for fans and analysts to explore player performance</a:t>
            </a:r>
          </a:p>
          <a:p>
            <a:pPr marL="554059" lvl="1" indent="-367030" algn="l">
              <a:lnSpc>
                <a:spcPts val="4500"/>
              </a:lnSpc>
              <a:buFont typeface="Arial"/>
              <a:buChar char="•"/>
            </a:pPr>
            <a:r>
              <a:rPr lang="en-US" sz="2500" dirty="0">
                <a:solidFill>
                  <a:srgbClr val="000000"/>
                </a:solidFill>
                <a:latin typeface="Aileron Light"/>
                <a:ea typeface="Aileron Light"/>
                <a:cs typeface="Aileron Light"/>
                <a:sym typeface="Aileron Light"/>
              </a:rPr>
              <a:t>Performance evaluation: </a:t>
            </a:r>
            <a:br>
              <a:rPr lang="en-US" sz="2500" dirty="0">
                <a:solidFill>
                  <a:srgbClr val="000000"/>
                </a:solidFill>
                <a:latin typeface="Aileron Light"/>
                <a:ea typeface="Aileron Light"/>
                <a:cs typeface="Aileron Light"/>
                <a:sym typeface="Aileron Light"/>
              </a:rPr>
            </a:br>
            <a:r>
              <a:rPr lang="en-US" sz="2500" dirty="0">
                <a:solidFill>
                  <a:srgbClr val="000000"/>
                </a:solidFill>
                <a:latin typeface="Aileron Light"/>
                <a:ea typeface="Aileron Light"/>
                <a:cs typeface="Aileron Light"/>
                <a:sym typeface="Aileron Light"/>
              </a:rPr>
              <a:t>- coach can identify ones’ strengths and weaknesses (radar chart)</a:t>
            </a:r>
            <a:br>
              <a:rPr lang="en-US" sz="2500" dirty="0">
                <a:solidFill>
                  <a:srgbClr val="000000"/>
                </a:solidFill>
                <a:latin typeface="Aileron Light"/>
                <a:ea typeface="Aileron Light"/>
                <a:cs typeface="Aileron Light"/>
                <a:sym typeface="Aileron Light"/>
              </a:rPr>
            </a:br>
            <a:r>
              <a:rPr lang="en-US" sz="2500" dirty="0">
                <a:solidFill>
                  <a:srgbClr val="000000"/>
                </a:solidFill>
                <a:latin typeface="Aileron Light"/>
                <a:ea typeface="Aileron Light"/>
                <a:cs typeface="Aileron Light"/>
                <a:sym typeface="Aileron Light"/>
              </a:rPr>
              <a:t>- assessment of players for decision-making on trades or contracts by team managers (efficiency bar)</a:t>
            </a:r>
          </a:p>
          <a:p>
            <a:pPr marL="554059" lvl="1" indent="-367030" algn="l">
              <a:lnSpc>
                <a:spcPts val="4500"/>
              </a:lnSpc>
              <a:buFont typeface="Arial"/>
              <a:buChar char="•"/>
            </a:pPr>
            <a:r>
              <a:rPr lang="en-US" sz="2500" dirty="0">
                <a:solidFill>
                  <a:srgbClr val="000000"/>
                </a:solidFill>
                <a:latin typeface="Aileron Light"/>
                <a:ea typeface="Aileron Light"/>
                <a:cs typeface="Aileron Light"/>
                <a:sym typeface="Aileron Light"/>
              </a:rPr>
              <a:t>Discover similarities and unique or excellent athletes (scatterplot)</a:t>
            </a:r>
          </a:p>
          <a:p>
            <a:pPr marL="554059" lvl="1" indent="-367030" algn="l">
              <a:lnSpc>
                <a:spcPts val="4500"/>
              </a:lnSpc>
              <a:buFont typeface="Arial"/>
              <a:buChar char="•"/>
            </a:pPr>
            <a:r>
              <a:rPr lang="en-US" sz="2500" dirty="0">
                <a:solidFill>
                  <a:srgbClr val="000000"/>
                </a:solidFill>
                <a:latin typeface="Aileron Light"/>
                <a:ea typeface="Aileron Light"/>
                <a:cs typeface="Aileron Light"/>
                <a:sym typeface="Aileron Light"/>
              </a:rPr>
              <a:t>Shooting skills, also in relation to physical characteristics (parallel coordinates)</a:t>
            </a:r>
          </a:p>
          <a:p>
            <a:pPr marL="554059" lvl="1" indent="-367030" algn="l">
              <a:lnSpc>
                <a:spcPts val="4500"/>
              </a:lnSpc>
              <a:buFont typeface="Arial"/>
              <a:buChar char="•"/>
            </a:pPr>
            <a:r>
              <a:rPr lang="en-US" sz="2500" dirty="0">
                <a:solidFill>
                  <a:srgbClr val="000000"/>
                </a:solidFill>
                <a:latin typeface="Aileron Light"/>
                <a:ea typeface="Aileron Light"/>
                <a:cs typeface="Aileron Light"/>
                <a:sym typeface="Aileron Light"/>
              </a:rPr>
              <a:t>Study consistency (line chart)</a:t>
            </a:r>
          </a:p>
        </p:txBody>
      </p:sp>
    </p:spTree>
    <p:extLst>
      <p:ext uri="{BB962C8B-B14F-4D97-AF65-F5344CB8AC3E}">
        <p14:creationId xmlns:p14="http://schemas.microsoft.com/office/powerpoint/2010/main" val="41808656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1E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AA8A824-B052-E975-DBD4-7E4207CC33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5197E391-88D2-EE84-E805-2E9A4B51DC22}"/>
              </a:ext>
            </a:extLst>
          </p:cNvPr>
          <p:cNvSpPr txBox="1"/>
          <p:nvPr/>
        </p:nvSpPr>
        <p:spPr>
          <a:xfrm>
            <a:off x="1163205" y="1777088"/>
            <a:ext cx="9930260" cy="15132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805"/>
              </a:lnSpc>
            </a:pPr>
            <a:r>
              <a:rPr lang="en-US" sz="10000" spc="-636" dirty="0">
                <a:solidFill>
                  <a:srgbClr val="3C6AA9"/>
                </a:solidFill>
                <a:latin typeface="Aileron Light"/>
                <a:ea typeface="Aileron Light"/>
                <a:cs typeface="Aileron Light"/>
                <a:sym typeface="Aileron Light"/>
              </a:rPr>
              <a:t>Related Works</a:t>
            </a:r>
          </a:p>
        </p:txBody>
      </p:sp>
      <p:grpSp>
        <p:nvGrpSpPr>
          <p:cNvPr id="5" name="Group 5">
            <a:extLst>
              <a:ext uri="{FF2B5EF4-FFF2-40B4-BE49-F238E27FC236}">
                <a16:creationId xmlns:a16="http://schemas.microsoft.com/office/drawing/2014/main" id="{DCDFA91A-E256-986D-F818-58D0095D039A}"/>
              </a:ext>
            </a:extLst>
          </p:cNvPr>
          <p:cNvGrpSpPr/>
          <p:nvPr/>
        </p:nvGrpSpPr>
        <p:grpSpPr>
          <a:xfrm>
            <a:off x="2092" y="800100"/>
            <a:ext cx="400214" cy="3086100"/>
            <a:chOff x="0" y="0"/>
            <a:chExt cx="105406" cy="81280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EF790973-E0D2-F4FF-BE6E-3A83BF1E0828}"/>
                </a:ext>
              </a:extLst>
            </p:cNvPr>
            <p:cNvSpPr/>
            <p:nvPr/>
          </p:nvSpPr>
          <p:spPr>
            <a:xfrm>
              <a:off x="0" y="0"/>
              <a:ext cx="105406" cy="812800"/>
            </a:xfrm>
            <a:custGeom>
              <a:avLst/>
              <a:gdLst/>
              <a:ahLst/>
              <a:cxnLst/>
              <a:rect l="l" t="t" r="r" b="b"/>
              <a:pathLst>
                <a:path w="105406" h="812800">
                  <a:moveTo>
                    <a:pt x="0" y="0"/>
                  </a:moveTo>
                  <a:lnTo>
                    <a:pt x="105406" y="0"/>
                  </a:lnTo>
                  <a:lnTo>
                    <a:pt x="105406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3C6AA9"/>
            </a:solidFill>
          </p:spPr>
          <p:txBody>
            <a:bodyPr/>
            <a:lstStyle/>
            <a:p>
              <a:endParaRPr lang="en-IT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6924B84B-26A6-490E-9451-C5D843ABD514}"/>
                </a:ext>
              </a:extLst>
            </p:cNvPr>
            <p:cNvSpPr txBox="1"/>
            <p:nvPr/>
          </p:nvSpPr>
          <p:spPr>
            <a:xfrm>
              <a:off x="0" y="-47625"/>
              <a:ext cx="105406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14" name="Group 5">
            <a:extLst>
              <a:ext uri="{FF2B5EF4-FFF2-40B4-BE49-F238E27FC236}">
                <a16:creationId xmlns:a16="http://schemas.microsoft.com/office/drawing/2014/main" id="{21046AC3-7709-281D-ADB3-4595F574C167}"/>
              </a:ext>
            </a:extLst>
          </p:cNvPr>
          <p:cNvGrpSpPr/>
          <p:nvPr/>
        </p:nvGrpSpPr>
        <p:grpSpPr>
          <a:xfrm>
            <a:off x="17887786" y="6710456"/>
            <a:ext cx="400214" cy="3086100"/>
            <a:chOff x="0" y="0"/>
            <a:chExt cx="105406" cy="812800"/>
          </a:xfrm>
        </p:grpSpPr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459CD070-EF28-ADBD-0C0C-3DA0D60E2D2D}"/>
                </a:ext>
              </a:extLst>
            </p:cNvPr>
            <p:cNvSpPr/>
            <p:nvPr/>
          </p:nvSpPr>
          <p:spPr>
            <a:xfrm>
              <a:off x="0" y="0"/>
              <a:ext cx="105406" cy="812800"/>
            </a:xfrm>
            <a:custGeom>
              <a:avLst/>
              <a:gdLst/>
              <a:ahLst/>
              <a:cxnLst/>
              <a:rect l="l" t="t" r="r" b="b"/>
              <a:pathLst>
                <a:path w="105406" h="812800">
                  <a:moveTo>
                    <a:pt x="0" y="0"/>
                  </a:moveTo>
                  <a:lnTo>
                    <a:pt x="105406" y="0"/>
                  </a:lnTo>
                  <a:lnTo>
                    <a:pt x="105406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</p:spPr>
          <p:txBody>
            <a:bodyPr/>
            <a:lstStyle/>
            <a:p>
              <a:endParaRPr lang="en-IT"/>
            </a:p>
          </p:txBody>
        </p:sp>
        <p:sp>
          <p:nvSpPr>
            <p:cNvPr id="16" name="TextBox 7">
              <a:extLst>
                <a:ext uri="{FF2B5EF4-FFF2-40B4-BE49-F238E27FC236}">
                  <a16:creationId xmlns:a16="http://schemas.microsoft.com/office/drawing/2014/main" id="{E4D65087-CCE9-27AD-D51E-8868FD0B1885}"/>
                </a:ext>
              </a:extLst>
            </p:cNvPr>
            <p:cNvSpPr txBox="1"/>
            <p:nvPr/>
          </p:nvSpPr>
          <p:spPr>
            <a:xfrm>
              <a:off x="0" y="-47625"/>
              <a:ext cx="105406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3" name="Group 4">
            <a:extLst>
              <a:ext uri="{FF2B5EF4-FFF2-40B4-BE49-F238E27FC236}">
                <a16:creationId xmlns:a16="http://schemas.microsoft.com/office/drawing/2014/main" id="{20F4AFC7-66E5-711F-E95A-B66BBA1D3374}"/>
              </a:ext>
            </a:extLst>
          </p:cNvPr>
          <p:cNvGrpSpPr/>
          <p:nvPr/>
        </p:nvGrpSpPr>
        <p:grpSpPr>
          <a:xfrm>
            <a:off x="12176364" y="20303"/>
            <a:ext cx="6111636" cy="10287000"/>
            <a:chOff x="0" y="0"/>
            <a:chExt cx="8148848" cy="13716000"/>
          </a:xfrm>
        </p:grpSpPr>
        <p:pic>
          <p:nvPicPr>
            <p:cNvPr id="4" name="Picture 5">
              <a:extLst>
                <a:ext uri="{FF2B5EF4-FFF2-40B4-BE49-F238E27FC236}">
                  <a16:creationId xmlns:a16="http://schemas.microsoft.com/office/drawing/2014/main" id="{D307751F-31DF-6C36-3D6E-E1E4FE08BE3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30196" r="30196"/>
            <a:stretch>
              <a:fillRect/>
            </a:stretch>
          </p:blipFill>
          <p:spPr>
            <a:xfrm>
              <a:off x="0" y="0"/>
              <a:ext cx="8148848" cy="13716000"/>
            </a:xfrm>
            <a:prstGeom prst="rect">
              <a:avLst/>
            </a:prstGeom>
          </p:spPr>
        </p:pic>
      </p:grpSp>
      <p:sp>
        <p:nvSpPr>
          <p:cNvPr id="8" name="TextBox 5">
            <a:extLst>
              <a:ext uri="{FF2B5EF4-FFF2-40B4-BE49-F238E27FC236}">
                <a16:creationId xmlns:a16="http://schemas.microsoft.com/office/drawing/2014/main" id="{CBBECA43-BB10-C0E2-5F07-1F091A8F6566}"/>
              </a:ext>
            </a:extLst>
          </p:cNvPr>
          <p:cNvSpPr txBox="1"/>
          <p:nvPr/>
        </p:nvSpPr>
        <p:spPr>
          <a:xfrm>
            <a:off x="876301" y="4305300"/>
            <a:ext cx="11300063" cy="57002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54059" lvl="1" indent="-367030" algn="l">
              <a:lnSpc>
                <a:spcPts val="4500"/>
              </a:lnSpc>
              <a:buFont typeface="Arial"/>
              <a:buChar char="•"/>
            </a:pPr>
            <a:r>
              <a:rPr lang="en-US" sz="2500" dirty="0">
                <a:solidFill>
                  <a:srgbClr val="000000"/>
                </a:solidFill>
                <a:latin typeface="Aileron Light"/>
                <a:ea typeface="Aileron Light"/>
                <a:cs typeface="Aileron Light"/>
                <a:sym typeface="Aileron Light"/>
              </a:rPr>
              <a:t>Research example:</a:t>
            </a:r>
            <a:br>
              <a:rPr lang="en-US" sz="2500" dirty="0">
                <a:solidFill>
                  <a:srgbClr val="000000"/>
                </a:solidFill>
                <a:latin typeface="Aileron Light"/>
                <a:ea typeface="Aileron Light"/>
                <a:cs typeface="Aileron Light"/>
                <a:sym typeface="Aileron Light"/>
              </a:rPr>
            </a:br>
            <a:r>
              <a:rPr lang="en-US" sz="2500" dirty="0">
                <a:solidFill>
                  <a:srgbClr val="000000"/>
                </a:solidFill>
                <a:latin typeface="Aileron Light"/>
                <a:ea typeface="Aileron Light"/>
                <a:cs typeface="Aileron Light"/>
                <a:sym typeface="Aileron Light"/>
              </a:rPr>
              <a:t>-  “</a:t>
            </a:r>
            <a:r>
              <a:rPr lang="en-US" sz="2500" i="1" dirty="0">
                <a:solidFill>
                  <a:srgbClr val="000000"/>
                </a:solidFill>
                <a:latin typeface="Aileron Light"/>
                <a:ea typeface="Aileron Light"/>
                <a:cs typeface="Aileron Light"/>
                <a:sym typeface="Aileron Light"/>
              </a:rPr>
              <a:t>Exploring Game Performance in the National Basketball Association” </a:t>
            </a:r>
            <a:br>
              <a:rPr lang="en-US" sz="2500" i="1" dirty="0">
                <a:solidFill>
                  <a:srgbClr val="000000"/>
                </a:solidFill>
                <a:latin typeface="Aileron Light"/>
                <a:ea typeface="Aileron Light"/>
                <a:cs typeface="Aileron Light"/>
                <a:sym typeface="Aileron Light"/>
              </a:rPr>
            </a:br>
            <a:r>
              <a:rPr lang="en-US" sz="2500" i="1" dirty="0">
                <a:solidFill>
                  <a:srgbClr val="000000"/>
                </a:solidFill>
                <a:latin typeface="Aileron Light"/>
                <a:ea typeface="Aileron Light"/>
                <a:cs typeface="Aileron Light"/>
                <a:sym typeface="Aileron Light"/>
              </a:rPr>
              <a:t>- “Visual </a:t>
            </a:r>
            <a:r>
              <a:rPr lang="en-US" sz="2500" i="1" dirty="0" err="1">
                <a:solidFill>
                  <a:srgbClr val="000000"/>
                </a:solidFill>
                <a:latin typeface="Aileron Light"/>
                <a:ea typeface="Aileron Light"/>
                <a:cs typeface="Aileron Light"/>
                <a:sym typeface="Aileron Light"/>
              </a:rPr>
              <a:t>Analaysis</a:t>
            </a:r>
            <a:r>
              <a:rPr lang="en-US" sz="2500" i="1" dirty="0">
                <a:solidFill>
                  <a:srgbClr val="000000"/>
                </a:solidFill>
                <a:latin typeface="Aileron Light"/>
                <a:ea typeface="Aileron Light"/>
                <a:cs typeface="Aileron Light"/>
                <a:sym typeface="Aileron Light"/>
              </a:rPr>
              <a:t> of NBA Player Data”</a:t>
            </a:r>
          </a:p>
          <a:p>
            <a:pPr marL="529929" lvl="1" indent="-342900" algn="l">
              <a:lnSpc>
                <a:spcPts val="4500"/>
              </a:lnSpc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rgbClr val="000000"/>
                </a:solidFill>
                <a:latin typeface="Aileron Light"/>
                <a:ea typeface="Aileron Light"/>
                <a:cs typeface="Aileron Light"/>
                <a:sym typeface="Aileron Light"/>
              </a:rPr>
              <a:t> Interactive systems: </a:t>
            </a:r>
          </a:p>
          <a:p>
            <a:pPr marL="529929" lvl="1" indent="-342900" algn="l">
              <a:lnSpc>
                <a:spcPts val="4500"/>
              </a:lnSpc>
              <a:buFontTx/>
              <a:buChar char="-"/>
            </a:pPr>
            <a:r>
              <a:rPr lang="en-US" sz="2500" i="1" dirty="0">
                <a:solidFill>
                  <a:srgbClr val="000000"/>
                </a:solidFill>
                <a:latin typeface="Aileron Light"/>
                <a:ea typeface="Aileron Light"/>
                <a:cs typeface="Aileron Light"/>
                <a:sym typeface="Aileron Light"/>
              </a:rPr>
              <a:t>“</a:t>
            </a:r>
            <a:r>
              <a:rPr lang="en-US" sz="2500" i="1" dirty="0" err="1">
                <a:solidFill>
                  <a:srgbClr val="000000"/>
                </a:solidFill>
                <a:latin typeface="Aileron Light"/>
                <a:ea typeface="Aileron Light"/>
                <a:cs typeface="Aileron Light"/>
                <a:sym typeface="Aileron Light"/>
              </a:rPr>
              <a:t>ViziBall</a:t>
            </a:r>
            <a:r>
              <a:rPr lang="en-US" sz="2500" i="1" dirty="0">
                <a:solidFill>
                  <a:srgbClr val="000000"/>
                </a:solidFill>
                <a:latin typeface="Aileron Light"/>
                <a:ea typeface="Aileron Light"/>
                <a:cs typeface="Aileron Light"/>
                <a:sym typeface="Aileron Light"/>
              </a:rPr>
              <a:t>”</a:t>
            </a:r>
          </a:p>
          <a:p>
            <a:pPr marL="529929" lvl="1" indent="-342900" algn="l">
              <a:lnSpc>
                <a:spcPts val="4500"/>
              </a:lnSpc>
              <a:buFontTx/>
              <a:buChar char="-"/>
            </a:pPr>
            <a:r>
              <a:rPr lang="en-US" sz="2500" i="1" dirty="0">
                <a:solidFill>
                  <a:srgbClr val="000000"/>
                </a:solidFill>
                <a:latin typeface="Aileron Light"/>
                <a:ea typeface="Aileron Light"/>
                <a:cs typeface="Aileron Light"/>
                <a:sym typeface="Aileron Light"/>
              </a:rPr>
              <a:t>“</a:t>
            </a:r>
            <a:r>
              <a:rPr lang="en-US" sz="2500" i="1" dirty="0" err="1">
                <a:solidFill>
                  <a:srgbClr val="000000"/>
                </a:solidFill>
                <a:latin typeface="Aileron Light"/>
                <a:ea typeface="Aileron Light"/>
                <a:cs typeface="Aileron Light"/>
                <a:sym typeface="Aileron Light"/>
              </a:rPr>
              <a:t>NBAVis</a:t>
            </a:r>
            <a:r>
              <a:rPr lang="en-US" sz="2500" i="1" dirty="0">
                <a:solidFill>
                  <a:srgbClr val="000000"/>
                </a:solidFill>
                <a:latin typeface="Aileron Light"/>
                <a:ea typeface="Aileron Light"/>
                <a:cs typeface="Aileron Light"/>
                <a:sym typeface="Aileron Light"/>
              </a:rPr>
              <a:t>”</a:t>
            </a:r>
          </a:p>
          <a:p>
            <a:pPr marL="529929" lvl="1" indent="-342900" algn="l">
              <a:lnSpc>
                <a:spcPts val="4500"/>
              </a:lnSpc>
              <a:buFontTx/>
              <a:buChar char="-"/>
            </a:pPr>
            <a:endParaRPr lang="en-US" sz="2500" i="1" dirty="0">
              <a:solidFill>
                <a:srgbClr val="000000"/>
              </a:solidFill>
              <a:latin typeface="Aileron Light"/>
              <a:ea typeface="Aileron Light"/>
              <a:cs typeface="Aileron Light"/>
              <a:sym typeface="Aileron Light"/>
            </a:endParaRPr>
          </a:p>
          <a:p>
            <a:pPr marL="529929" lvl="1" indent="-342900" algn="l">
              <a:lnSpc>
                <a:spcPts val="4500"/>
              </a:lnSpc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rgbClr val="000000"/>
                </a:solidFill>
                <a:latin typeface="Aileron Light"/>
                <a:ea typeface="Aileron Light"/>
                <a:cs typeface="Aileron Light"/>
                <a:sym typeface="Aileron Light"/>
              </a:rPr>
              <a:t>Similar objectives and techniques, different data and approaches</a:t>
            </a:r>
            <a:br>
              <a:rPr lang="en-US" sz="2500" i="1" dirty="0">
                <a:solidFill>
                  <a:srgbClr val="000000"/>
                </a:solidFill>
                <a:latin typeface="Aileron Light"/>
                <a:ea typeface="Aileron Light"/>
                <a:cs typeface="Aileron Light"/>
                <a:sym typeface="Aileron Light"/>
              </a:rPr>
            </a:br>
            <a:endParaRPr lang="en-US" sz="2500" i="1" dirty="0">
              <a:solidFill>
                <a:srgbClr val="000000"/>
              </a:solidFill>
              <a:latin typeface="Aileron Light"/>
              <a:ea typeface="Aileron Light"/>
              <a:cs typeface="Aileron Light"/>
              <a:sym typeface="Aileron Light"/>
            </a:endParaRPr>
          </a:p>
          <a:p>
            <a:pPr marL="529929" lvl="1" indent="-342900" algn="l">
              <a:lnSpc>
                <a:spcPts val="4500"/>
              </a:lnSpc>
              <a:buFont typeface="Arial" panose="020B0604020202020204" pitchFamily="34" charset="0"/>
              <a:buChar char="•"/>
            </a:pPr>
            <a:endParaRPr lang="en-US" sz="2500" i="1" dirty="0">
              <a:solidFill>
                <a:srgbClr val="000000"/>
              </a:solidFill>
              <a:latin typeface="Aileron Light"/>
              <a:ea typeface="Aileron Light"/>
              <a:cs typeface="Aileron Light"/>
              <a:sym typeface="Aileron Light"/>
            </a:endParaRPr>
          </a:p>
        </p:txBody>
      </p:sp>
    </p:spTree>
    <p:extLst>
      <p:ext uri="{BB962C8B-B14F-4D97-AF65-F5344CB8AC3E}">
        <p14:creationId xmlns:p14="http://schemas.microsoft.com/office/powerpoint/2010/main" val="26653699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IT"/>
          </a:p>
        </p:txBody>
      </p:sp>
      <p:sp>
        <p:nvSpPr>
          <p:cNvPr id="4" name="TextBox 4"/>
          <p:cNvSpPr txBox="1"/>
          <p:nvPr/>
        </p:nvSpPr>
        <p:spPr>
          <a:xfrm>
            <a:off x="1607743" y="3633829"/>
            <a:ext cx="15072514" cy="20697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019"/>
              </a:lnSpc>
            </a:pPr>
            <a:r>
              <a:rPr lang="en-US" sz="15000" spc="-864" dirty="0">
                <a:solidFill>
                  <a:srgbClr val="F4F1EB"/>
                </a:solidFill>
                <a:latin typeface="Aileron Light"/>
                <a:ea typeface="Aileron Light"/>
                <a:cs typeface="Aileron Light"/>
                <a:sym typeface="Aileron Light"/>
              </a:rPr>
              <a:t>Thank you!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-66675" y="3600450"/>
            <a:ext cx="466889" cy="3086100"/>
            <a:chOff x="0" y="0"/>
            <a:chExt cx="122967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2967" cy="812800"/>
            </a:xfrm>
            <a:custGeom>
              <a:avLst/>
              <a:gdLst/>
              <a:ahLst/>
              <a:cxnLst/>
              <a:rect l="l" t="t" r="r" b="b"/>
              <a:pathLst>
                <a:path w="122967" h="812800">
                  <a:moveTo>
                    <a:pt x="0" y="0"/>
                  </a:moveTo>
                  <a:lnTo>
                    <a:pt x="122967" y="0"/>
                  </a:lnTo>
                  <a:lnTo>
                    <a:pt x="122967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4F1EB"/>
            </a:solidFill>
          </p:spPr>
          <p:txBody>
            <a:bodyPr/>
            <a:lstStyle/>
            <a:p>
              <a:endParaRPr lang="en-IT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22967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7889932" y="3600450"/>
            <a:ext cx="466889" cy="3086100"/>
            <a:chOff x="0" y="0"/>
            <a:chExt cx="122967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22967" cy="812800"/>
            </a:xfrm>
            <a:custGeom>
              <a:avLst/>
              <a:gdLst/>
              <a:ahLst/>
              <a:cxnLst/>
              <a:rect l="l" t="t" r="r" b="b"/>
              <a:pathLst>
                <a:path w="122967" h="812800">
                  <a:moveTo>
                    <a:pt x="0" y="0"/>
                  </a:moveTo>
                  <a:lnTo>
                    <a:pt x="122967" y="0"/>
                  </a:lnTo>
                  <a:lnTo>
                    <a:pt x="122967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4F1EB"/>
            </a:solidFill>
          </p:spPr>
          <p:txBody>
            <a:bodyPr/>
            <a:lstStyle/>
            <a:p>
              <a:endParaRPr lang="en-IT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122967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C6AA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409700"/>
            <a:ext cx="7637448" cy="3132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805"/>
              </a:lnSpc>
            </a:pPr>
            <a:r>
              <a:rPr lang="en-US" sz="13264" spc="-636">
                <a:solidFill>
                  <a:srgbClr val="F4F1EB"/>
                </a:solidFill>
                <a:latin typeface="Aileron Light"/>
                <a:ea typeface="Aileron Light"/>
                <a:cs typeface="Aileron Light"/>
                <a:sym typeface="Aileron Light"/>
              </a:rPr>
              <a:t>Table of contents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9140456" y="1490521"/>
            <a:ext cx="4602016" cy="456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43"/>
              </a:lnSpc>
            </a:pPr>
            <a:r>
              <a:rPr lang="en-US" sz="3099" dirty="0">
                <a:solidFill>
                  <a:srgbClr val="F4F1EB"/>
                </a:solidFill>
                <a:latin typeface="Aileron Light"/>
                <a:ea typeface="Aileron Light"/>
                <a:cs typeface="Aileron Light"/>
                <a:sym typeface="Aileron Light"/>
              </a:rPr>
              <a:t>Introduction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9140456" y="3750115"/>
            <a:ext cx="4602016" cy="456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43"/>
              </a:lnSpc>
            </a:pPr>
            <a:r>
              <a:rPr lang="en-US" sz="3099" dirty="0">
                <a:solidFill>
                  <a:srgbClr val="F4F1EB"/>
                </a:solidFill>
                <a:latin typeface="Aileron Light"/>
                <a:ea typeface="Aileron Light"/>
                <a:cs typeface="Aileron Light"/>
                <a:sym typeface="Aileron Light"/>
              </a:rPr>
              <a:t>System Design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140456" y="4885588"/>
            <a:ext cx="4602016" cy="456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43"/>
              </a:lnSpc>
            </a:pPr>
            <a:r>
              <a:rPr lang="en-US" sz="3099" dirty="0">
                <a:solidFill>
                  <a:srgbClr val="F4F1EB"/>
                </a:solidFill>
                <a:latin typeface="Aileron Light"/>
                <a:ea typeface="Aileron Light"/>
                <a:cs typeface="Aileron Light"/>
                <a:sym typeface="Aileron Light"/>
              </a:rPr>
              <a:t>Players List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140456" y="6027845"/>
            <a:ext cx="5259481" cy="456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43"/>
              </a:lnSpc>
            </a:pPr>
            <a:r>
              <a:rPr lang="en-US" sz="3099" dirty="0">
                <a:solidFill>
                  <a:srgbClr val="F4F1EB"/>
                </a:solidFill>
                <a:latin typeface="Aileron Light"/>
                <a:ea typeface="Aileron Light"/>
                <a:cs typeface="Aileron Light"/>
                <a:sym typeface="Aileron Light"/>
              </a:rPr>
              <a:t>Radar Chart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140456" y="7156534"/>
            <a:ext cx="4602016" cy="456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43"/>
              </a:lnSpc>
            </a:pPr>
            <a:r>
              <a:rPr lang="en-US" sz="3099" dirty="0">
                <a:solidFill>
                  <a:srgbClr val="F4F1EB"/>
                </a:solidFill>
                <a:latin typeface="Aileron Light"/>
                <a:ea typeface="Aileron Light"/>
                <a:cs typeface="Aileron Light"/>
                <a:sym typeface="Aileron Light"/>
              </a:rPr>
              <a:t>Scatterplot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140456" y="8292007"/>
            <a:ext cx="4602016" cy="456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43"/>
              </a:lnSpc>
            </a:pPr>
            <a:r>
              <a:rPr lang="en-US" sz="3099" dirty="0">
                <a:solidFill>
                  <a:srgbClr val="F4F1EB"/>
                </a:solidFill>
                <a:latin typeface="Aileron Light"/>
                <a:ea typeface="Aileron Light"/>
                <a:cs typeface="Aileron Light"/>
                <a:sym typeface="Aileron Light"/>
              </a:rPr>
              <a:t>Parallel Coordinates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4229185" y="1490521"/>
            <a:ext cx="4602016" cy="456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43"/>
              </a:lnSpc>
            </a:pPr>
            <a:r>
              <a:rPr lang="en-US" sz="3099" dirty="0">
                <a:solidFill>
                  <a:srgbClr val="F4F1EB"/>
                </a:solidFill>
                <a:latin typeface="Aileron Light"/>
                <a:ea typeface="Aileron Light"/>
                <a:cs typeface="Aileron Light"/>
                <a:sym typeface="Aileron Light"/>
              </a:rPr>
              <a:t>Line Chart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081170" y="1490521"/>
            <a:ext cx="1584978" cy="8027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229"/>
              </a:lnSpc>
            </a:pPr>
            <a:r>
              <a:rPr lang="en-US" sz="6999" spc="-335" dirty="0">
                <a:solidFill>
                  <a:srgbClr val="F4F1EB"/>
                </a:solidFill>
                <a:latin typeface="Aileron"/>
                <a:ea typeface="Aileron"/>
                <a:cs typeface="Aileron"/>
                <a:sym typeface="Aileron"/>
              </a:rPr>
              <a:t>1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081170" y="2620318"/>
            <a:ext cx="1584978" cy="8027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229"/>
              </a:lnSpc>
            </a:pPr>
            <a:r>
              <a:rPr lang="en-US" sz="6999" spc="-335" dirty="0">
                <a:solidFill>
                  <a:srgbClr val="F4F1EB"/>
                </a:solidFill>
                <a:latin typeface="Aileron"/>
                <a:ea typeface="Aileron"/>
                <a:cs typeface="Aileron"/>
                <a:sym typeface="Aileron"/>
              </a:rPr>
              <a:t>2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081170" y="3750115"/>
            <a:ext cx="1584978" cy="8027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229"/>
              </a:lnSpc>
            </a:pPr>
            <a:r>
              <a:rPr lang="en-US" sz="6999" spc="-335" dirty="0">
                <a:solidFill>
                  <a:srgbClr val="F4F1EB"/>
                </a:solidFill>
                <a:latin typeface="Aileron"/>
                <a:ea typeface="Aileron"/>
                <a:cs typeface="Aileron"/>
                <a:sym typeface="Aileron"/>
              </a:rPr>
              <a:t>3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081170" y="4879912"/>
            <a:ext cx="1584978" cy="8027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229"/>
              </a:lnSpc>
            </a:pPr>
            <a:r>
              <a:rPr lang="en-US" sz="6999" spc="-335" dirty="0">
                <a:solidFill>
                  <a:srgbClr val="F4F1EB"/>
                </a:solidFill>
                <a:latin typeface="Aileron"/>
                <a:ea typeface="Aileron"/>
                <a:cs typeface="Aileron"/>
                <a:sym typeface="Aileron"/>
              </a:rPr>
              <a:t>4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081170" y="6009708"/>
            <a:ext cx="1584978" cy="8027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229"/>
              </a:lnSpc>
            </a:pPr>
            <a:r>
              <a:rPr lang="en-US" sz="6999" spc="-335" dirty="0">
                <a:solidFill>
                  <a:srgbClr val="F4F1EB"/>
                </a:solidFill>
                <a:latin typeface="Aileron"/>
                <a:ea typeface="Aileron"/>
                <a:cs typeface="Aileron"/>
                <a:sym typeface="Aileron"/>
              </a:rPr>
              <a:t>5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081170" y="7139505"/>
            <a:ext cx="1584978" cy="8027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229"/>
              </a:lnSpc>
            </a:pPr>
            <a:r>
              <a:rPr lang="en-US" sz="6999" spc="-335" dirty="0">
                <a:solidFill>
                  <a:srgbClr val="F4F1EB"/>
                </a:solidFill>
                <a:latin typeface="Aileron"/>
                <a:ea typeface="Aileron"/>
                <a:cs typeface="Aileron"/>
                <a:sym typeface="Aileron"/>
              </a:rPr>
              <a:t>6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081170" y="8269302"/>
            <a:ext cx="1584978" cy="8027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229"/>
              </a:lnSpc>
            </a:pPr>
            <a:r>
              <a:rPr lang="en-US" sz="6999" spc="-335" dirty="0">
                <a:solidFill>
                  <a:srgbClr val="F4F1EB"/>
                </a:solidFill>
                <a:latin typeface="Aileron"/>
                <a:ea typeface="Aileron"/>
                <a:cs typeface="Aileron"/>
                <a:sym typeface="Aileron"/>
              </a:rPr>
              <a:t>7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0" y="1293231"/>
            <a:ext cx="400214" cy="3086100"/>
            <a:chOff x="0" y="0"/>
            <a:chExt cx="105406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05406" cy="812800"/>
            </a:xfrm>
            <a:custGeom>
              <a:avLst/>
              <a:gdLst/>
              <a:ahLst/>
              <a:cxnLst/>
              <a:rect l="l" t="t" r="r" b="b"/>
              <a:pathLst>
                <a:path w="105406" h="812800">
                  <a:moveTo>
                    <a:pt x="0" y="0"/>
                  </a:moveTo>
                  <a:lnTo>
                    <a:pt x="105406" y="0"/>
                  </a:lnTo>
                  <a:lnTo>
                    <a:pt x="105406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4F1EB"/>
            </a:solidFill>
          </p:spPr>
          <p:txBody>
            <a:bodyPr/>
            <a:lstStyle/>
            <a:p>
              <a:endParaRPr lang="en-IT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47625"/>
              <a:ext cx="105406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21" name="TextBox 16">
            <a:extLst>
              <a:ext uri="{FF2B5EF4-FFF2-40B4-BE49-F238E27FC236}">
                <a16:creationId xmlns:a16="http://schemas.microsoft.com/office/drawing/2014/main" id="{65F3553E-2CAB-47FA-3C25-B273F4AA2CF7}"/>
              </a:ext>
            </a:extLst>
          </p:cNvPr>
          <p:cNvSpPr txBox="1"/>
          <p:nvPr/>
        </p:nvSpPr>
        <p:spPr>
          <a:xfrm>
            <a:off x="12157494" y="1480542"/>
            <a:ext cx="1584978" cy="8027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229"/>
              </a:lnSpc>
            </a:pPr>
            <a:r>
              <a:rPr lang="en-US" sz="6999" spc="-335" dirty="0">
                <a:solidFill>
                  <a:srgbClr val="F4F1EB"/>
                </a:solidFill>
                <a:latin typeface="Aileron"/>
                <a:ea typeface="Aileron"/>
                <a:cs typeface="Aileron"/>
                <a:sym typeface="Aileron"/>
              </a:rPr>
              <a:t>8</a:t>
            </a:r>
          </a:p>
        </p:txBody>
      </p:sp>
      <p:sp>
        <p:nvSpPr>
          <p:cNvPr id="22" name="TextBox 9">
            <a:extLst>
              <a:ext uri="{FF2B5EF4-FFF2-40B4-BE49-F238E27FC236}">
                <a16:creationId xmlns:a16="http://schemas.microsoft.com/office/drawing/2014/main" id="{674B2D77-1326-E7CD-8621-461C79832919}"/>
              </a:ext>
            </a:extLst>
          </p:cNvPr>
          <p:cNvSpPr txBox="1"/>
          <p:nvPr/>
        </p:nvSpPr>
        <p:spPr>
          <a:xfrm>
            <a:off x="14216780" y="2734713"/>
            <a:ext cx="4602016" cy="456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43"/>
              </a:lnSpc>
            </a:pPr>
            <a:r>
              <a:rPr lang="en-US" sz="3099" dirty="0">
                <a:solidFill>
                  <a:srgbClr val="F4F1EB"/>
                </a:solidFill>
                <a:latin typeface="Aileron Light"/>
                <a:ea typeface="Aileron Light"/>
                <a:cs typeface="Aileron Light"/>
                <a:sym typeface="Aileron Light"/>
              </a:rPr>
              <a:t>Views coordination</a:t>
            </a:r>
          </a:p>
        </p:txBody>
      </p:sp>
      <p:sp>
        <p:nvSpPr>
          <p:cNvPr id="24" name="TextBox 3">
            <a:extLst>
              <a:ext uri="{FF2B5EF4-FFF2-40B4-BE49-F238E27FC236}">
                <a16:creationId xmlns:a16="http://schemas.microsoft.com/office/drawing/2014/main" id="{016ECD50-2C71-C4AC-09C8-A3A864CD33DE}"/>
              </a:ext>
            </a:extLst>
          </p:cNvPr>
          <p:cNvSpPr txBox="1"/>
          <p:nvPr/>
        </p:nvSpPr>
        <p:spPr>
          <a:xfrm>
            <a:off x="9140456" y="2726635"/>
            <a:ext cx="4602016" cy="456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43"/>
              </a:lnSpc>
            </a:pPr>
            <a:r>
              <a:rPr lang="en-US" sz="3099" dirty="0">
                <a:solidFill>
                  <a:srgbClr val="F4F1EB"/>
                </a:solidFill>
                <a:latin typeface="Aileron Light"/>
                <a:ea typeface="Aileron Light"/>
                <a:cs typeface="Aileron Light"/>
                <a:sym typeface="Aileron Light"/>
              </a:rPr>
              <a:t>Data and Analytics</a:t>
            </a:r>
          </a:p>
        </p:txBody>
      </p:sp>
      <p:sp>
        <p:nvSpPr>
          <p:cNvPr id="25" name="TextBox 16">
            <a:extLst>
              <a:ext uri="{FF2B5EF4-FFF2-40B4-BE49-F238E27FC236}">
                <a16:creationId xmlns:a16="http://schemas.microsoft.com/office/drawing/2014/main" id="{3987237F-BE60-AE3F-AB9D-2F7897CBFAC0}"/>
              </a:ext>
            </a:extLst>
          </p:cNvPr>
          <p:cNvSpPr txBox="1"/>
          <p:nvPr/>
        </p:nvSpPr>
        <p:spPr>
          <a:xfrm>
            <a:off x="12157494" y="2653561"/>
            <a:ext cx="1584978" cy="8027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229"/>
              </a:lnSpc>
            </a:pPr>
            <a:r>
              <a:rPr lang="en-US" sz="6999" spc="-335" dirty="0">
                <a:solidFill>
                  <a:srgbClr val="F4F1EB"/>
                </a:solidFill>
                <a:latin typeface="Aileron"/>
                <a:ea typeface="Aileron"/>
                <a:cs typeface="Aileron"/>
                <a:sym typeface="Aileron"/>
              </a:rPr>
              <a:t>9</a:t>
            </a:r>
          </a:p>
        </p:txBody>
      </p:sp>
      <p:sp>
        <p:nvSpPr>
          <p:cNvPr id="26" name="TextBox 16">
            <a:extLst>
              <a:ext uri="{FF2B5EF4-FFF2-40B4-BE49-F238E27FC236}">
                <a16:creationId xmlns:a16="http://schemas.microsoft.com/office/drawing/2014/main" id="{99920FBA-5FDF-A9C3-AF0B-31AB1FC0EA65}"/>
              </a:ext>
            </a:extLst>
          </p:cNvPr>
          <p:cNvSpPr txBox="1"/>
          <p:nvPr/>
        </p:nvSpPr>
        <p:spPr>
          <a:xfrm>
            <a:off x="12157494" y="3740136"/>
            <a:ext cx="1584978" cy="8027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229"/>
              </a:lnSpc>
            </a:pPr>
            <a:r>
              <a:rPr lang="en-US" sz="6999" spc="-335" dirty="0">
                <a:solidFill>
                  <a:srgbClr val="F4F1EB"/>
                </a:solidFill>
                <a:latin typeface="Aileron"/>
                <a:ea typeface="Aileron"/>
                <a:cs typeface="Aileron"/>
                <a:sym typeface="Aileron"/>
              </a:rPr>
              <a:t>10</a:t>
            </a:r>
          </a:p>
        </p:txBody>
      </p:sp>
      <p:sp>
        <p:nvSpPr>
          <p:cNvPr id="27" name="TextBox 9">
            <a:extLst>
              <a:ext uri="{FF2B5EF4-FFF2-40B4-BE49-F238E27FC236}">
                <a16:creationId xmlns:a16="http://schemas.microsoft.com/office/drawing/2014/main" id="{67025DD5-043C-E74C-4E7E-FC09E76CBCAC}"/>
              </a:ext>
            </a:extLst>
          </p:cNvPr>
          <p:cNvSpPr txBox="1"/>
          <p:nvPr/>
        </p:nvSpPr>
        <p:spPr>
          <a:xfrm>
            <a:off x="14216780" y="3802235"/>
            <a:ext cx="4602016" cy="456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43"/>
              </a:lnSpc>
            </a:pPr>
            <a:r>
              <a:rPr lang="en-US" sz="3099" dirty="0">
                <a:solidFill>
                  <a:srgbClr val="F4F1EB"/>
                </a:solidFill>
                <a:latin typeface="Aileron Light"/>
                <a:ea typeface="Aileron Light"/>
                <a:cs typeface="Aileron Light"/>
                <a:sym typeface="Aileron Light"/>
              </a:rPr>
              <a:t>Insights</a:t>
            </a:r>
          </a:p>
        </p:txBody>
      </p:sp>
      <p:sp>
        <p:nvSpPr>
          <p:cNvPr id="28" name="TextBox 16">
            <a:extLst>
              <a:ext uri="{FF2B5EF4-FFF2-40B4-BE49-F238E27FC236}">
                <a16:creationId xmlns:a16="http://schemas.microsoft.com/office/drawing/2014/main" id="{F42E50DC-A984-05D0-BCC7-3F8FA95B6A40}"/>
              </a:ext>
            </a:extLst>
          </p:cNvPr>
          <p:cNvSpPr txBox="1"/>
          <p:nvPr/>
        </p:nvSpPr>
        <p:spPr>
          <a:xfrm>
            <a:off x="12157494" y="4875763"/>
            <a:ext cx="1584978" cy="8027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229"/>
              </a:lnSpc>
            </a:pPr>
            <a:r>
              <a:rPr lang="en-US" sz="6999" spc="-335" dirty="0">
                <a:solidFill>
                  <a:srgbClr val="F4F1EB"/>
                </a:solidFill>
                <a:latin typeface="Aileron"/>
                <a:ea typeface="Aileron"/>
                <a:cs typeface="Aileron"/>
                <a:sym typeface="Aileron"/>
              </a:rPr>
              <a:t>11</a:t>
            </a:r>
          </a:p>
        </p:txBody>
      </p:sp>
      <p:sp>
        <p:nvSpPr>
          <p:cNvPr id="29" name="TextBox 9">
            <a:extLst>
              <a:ext uri="{FF2B5EF4-FFF2-40B4-BE49-F238E27FC236}">
                <a16:creationId xmlns:a16="http://schemas.microsoft.com/office/drawing/2014/main" id="{D6DF4723-88CC-7CE6-3C30-45398F24A774}"/>
              </a:ext>
            </a:extLst>
          </p:cNvPr>
          <p:cNvSpPr txBox="1"/>
          <p:nvPr/>
        </p:nvSpPr>
        <p:spPr>
          <a:xfrm>
            <a:off x="14229185" y="4869757"/>
            <a:ext cx="4602016" cy="456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43"/>
              </a:lnSpc>
            </a:pPr>
            <a:r>
              <a:rPr lang="en-US" sz="3099" dirty="0">
                <a:solidFill>
                  <a:srgbClr val="F4F1EB"/>
                </a:solidFill>
                <a:latin typeface="Aileron Light"/>
                <a:ea typeface="Aileron Light"/>
                <a:cs typeface="Aileron Light"/>
                <a:sym typeface="Aileron Light"/>
              </a:rPr>
              <a:t>Related works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1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176364" y="0"/>
            <a:ext cx="6111636" cy="10287000"/>
            <a:chOff x="0" y="0"/>
            <a:chExt cx="8148848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30196" r="30196"/>
            <a:stretch>
              <a:fillRect/>
            </a:stretch>
          </p:blipFill>
          <p:spPr>
            <a:xfrm>
              <a:off x="0" y="0"/>
              <a:ext cx="8148848" cy="13716000"/>
            </a:xfrm>
            <a:prstGeom prst="rect">
              <a:avLst/>
            </a:prstGeom>
          </p:spPr>
        </p:pic>
      </p:grpSp>
      <p:sp>
        <p:nvSpPr>
          <p:cNvPr id="4" name="TextBox 4"/>
          <p:cNvSpPr txBox="1"/>
          <p:nvPr/>
        </p:nvSpPr>
        <p:spPr>
          <a:xfrm>
            <a:off x="994178" y="1002427"/>
            <a:ext cx="6044095" cy="15261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805"/>
              </a:lnSpc>
            </a:pPr>
            <a:r>
              <a:rPr lang="en-US" sz="10000" spc="-636" dirty="0">
                <a:solidFill>
                  <a:srgbClr val="3C6AA9"/>
                </a:solidFill>
                <a:latin typeface="Aileron Light"/>
                <a:ea typeface="Aileron Light"/>
                <a:cs typeface="Aileron Light"/>
                <a:sym typeface="Aileron Light"/>
              </a:rPr>
              <a:t>Introduction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94178" y="3848100"/>
            <a:ext cx="10588222" cy="39690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54059" lvl="1" indent="-367030" algn="l">
              <a:lnSpc>
                <a:spcPts val="4500"/>
              </a:lnSpc>
              <a:buFont typeface="Arial"/>
              <a:buChar char="•"/>
            </a:pPr>
            <a:r>
              <a:rPr lang="en-US" sz="2500" dirty="0">
                <a:solidFill>
                  <a:srgbClr val="000000"/>
                </a:solidFill>
                <a:latin typeface="Aileron Light"/>
                <a:ea typeface="Aileron Light"/>
                <a:cs typeface="Aileron Light"/>
                <a:sym typeface="Aileron Light"/>
              </a:rPr>
              <a:t>NBA: premier professional basketball league in the world </a:t>
            </a:r>
          </a:p>
          <a:p>
            <a:pPr marL="554059" lvl="1" indent="-367030" algn="l">
              <a:lnSpc>
                <a:spcPts val="4500"/>
              </a:lnSpc>
              <a:buFont typeface="Arial"/>
              <a:buChar char="•"/>
            </a:pPr>
            <a:r>
              <a:rPr lang="en-US" sz="2500" dirty="0">
                <a:solidFill>
                  <a:srgbClr val="000000"/>
                </a:solidFill>
                <a:latin typeface="Aileron Light"/>
                <a:ea typeface="Aileron Light"/>
                <a:cs typeface="Aileron Light"/>
                <a:sym typeface="Aileron Light"/>
              </a:rPr>
              <a:t>Importance of analytics for player evaluation, strategic decisions and player development</a:t>
            </a:r>
          </a:p>
          <a:p>
            <a:pPr marL="554059" lvl="1" indent="-367030" algn="l">
              <a:lnSpc>
                <a:spcPts val="4500"/>
              </a:lnSpc>
              <a:buFont typeface="Arial"/>
              <a:buChar char="•"/>
            </a:pPr>
            <a:r>
              <a:rPr lang="en-US" sz="2500" b="1" dirty="0">
                <a:solidFill>
                  <a:srgbClr val="000000"/>
                </a:solidFill>
                <a:latin typeface="Aileron Light"/>
                <a:ea typeface="Aileron Light"/>
                <a:cs typeface="Aileron Light"/>
                <a:sym typeface="Aileron Light"/>
              </a:rPr>
              <a:t>Project Purpose</a:t>
            </a:r>
            <a:r>
              <a:rPr lang="en-US" sz="2500" dirty="0">
                <a:solidFill>
                  <a:srgbClr val="000000"/>
                </a:solidFill>
                <a:latin typeface="Aileron Light"/>
                <a:ea typeface="Aileron Light"/>
                <a:cs typeface="Aileron Light"/>
                <a:sym typeface="Aileron Light"/>
              </a:rPr>
              <a:t>: provide a user-friendly interface for analyzing and visualizing NBA players performance data in the 2024-25 Regular Season </a:t>
            </a:r>
          </a:p>
          <a:p>
            <a:pPr marL="554059" lvl="1" indent="-367030" algn="l">
              <a:lnSpc>
                <a:spcPts val="4500"/>
              </a:lnSpc>
              <a:buFont typeface="Arial"/>
              <a:buChar char="•"/>
            </a:pPr>
            <a:r>
              <a:rPr lang="en-US" sz="2500" b="1" dirty="0">
                <a:solidFill>
                  <a:srgbClr val="000000"/>
                </a:solidFill>
                <a:latin typeface="Aileron Light"/>
                <a:ea typeface="Aileron Light"/>
                <a:cs typeface="Aileron Light"/>
                <a:sym typeface="Aileron Light"/>
              </a:rPr>
              <a:t>Potential users: </a:t>
            </a:r>
            <a:r>
              <a:rPr lang="en-US" sz="2500" dirty="0">
                <a:solidFill>
                  <a:srgbClr val="000000"/>
                </a:solidFill>
                <a:latin typeface="Aileron Light"/>
                <a:ea typeface="Aileron Light"/>
                <a:cs typeface="Aileron Light"/>
                <a:sym typeface="Aileron Light"/>
              </a:rPr>
              <a:t>helpful and intuitive tool for NBA enthusiasts, coaches, team managers, sports analysts etc.</a:t>
            </a:r>
            <a:endParaRPr lang="en-US" sz="2500" b="1" dirty="0">
              <a:solidFill>
                <a:srgbClr val="000000"/>
              </a:solidFill>
              <a:latin typeface="Aileron Light"/>
              <a:ea typeface="Aileron Light"/>
              <a:cs typeface="Aileron Light"/>
              <a:sym typeface="Aileron Light"/>
            </a:endParaRPr>
          </a:p>
        </p:txBody>
      </p:sp>
      <p:grpSp>
        <p:nvGrpSpPr>
          <p:cNvPr id="6" name="Group 6"/>
          <p:cNvGrpSpPr/>
          <p:nvPr/>
        </p:nvGrpSpPr>
        <p:grpSpPr>
          <a:xfrm>
            <a:off x="0" y="312852"/>
            <a:ext cx="400214" cy="3086100"/>
            <a:chOff x="0" y="0"/>
            <a:chExt cx="105406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05406" cy="812800"/>
            </a:xfrm>
            <a:custGeom>
              <a:avLst/>
              <a:gdLst/>
              <a:ahLst/>
              <a:cxnLst/>
              <a:rect l="l" t="t" r="r" b="b"/>
              <a:pathLst>
                <a:path w="105406" h="812800">
                  <a:moveTo>
                    <a:pt x="0" y="0"/>
                  </a:moveTo>
                  <a:lnTo>
                    <a:pt x="105406" y="0"/>
                  </a:lnTo>
                  <a:lnTo>
                    <a:pt x="105406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3C6AA9"/>
            </a:solidFill>
          </p:spPr>
          <p:txBody>
            <a:bodyPr/>
            <a:lstStyle/>
            <a:p>
              <a:endParaRPr lang="en-IT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105406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pic>
        <p:nvPicPr>
          <p:cNvPr id="10" name="Picture 9" descr="A person in a basketball uniform&#10;&#10;AI-generated content may be incorrect.">
            <a:extLst>
              <a:ext uri="{FF2B5EF4-FFF2-40B4-BE49-F238E27FC236}">
                <a16:creationId xmlns:a16="http://schemas.microsoft.com/office/drawing/2014/main" id="{C0BFD90E-D218-2B30-22BF-140D5EAC537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7630" y="-190500"/>
            <a:ext cx="6207328" cy="1103524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1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362075"/>
            <a:ext cx="11315700" cy="15132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805"/>
              </a:lnSpc>
            </a:pPr>
            <a:r>
              <a:rPr lang="en-US" sz="10000" spc="-636" dirty="0">
                <a:solidFill>
                  <a:srgbClr val="3C6AA9"/>
                </a:solidFill>
                <a:latin typeface="Aileron Light"/>
                <a:ea typeface="Aileron Light"/>
                <a:cs typeface="Aileron Light"/>
                <a:sym typeface="Aileron Light"/>
              </a:rPr>
              <a:t>Data and Analytics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1272501" y="2216834"/>
            <a:ext cx="5354039" cy="8342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382"/>
              </a:lnSpc>
            </a:pPr>
            <a:r>
              <a:rPr lang="en-US" sz="5855" b="1">
                <a:solidFill>
                  <a:srgbClr val="F4F1EB"/>
                </a:solidFill>
                <a:latin typeface="Aileron Bold"/>
                <a:ea typeface="Aileron Bold"/>
                <a:cs typeface="Aileron Bold"/>
                <a:sym typeface="Aileron Bold"/>
              </a:rPr>
              <a:t>INTERESTS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721354" y="4754936"/>
            <a:ext cx="5905186" cy="8342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382"/>
              </a:lnSpc>
            </a:pPr>
            <a:r>
              <a:rPr lang="en-US" sz="5855" b="1">
                <a:solidFill>
                  <a:srgbClr val="F4F1EB"/>
                </a:solidFill>
                <a:latin typeface="Aileron Bold"/>
                <a:ea typeface="Aileron Bold"/>
                <a:cs typeface="Aileron Bold"/>
                <a:sym typeface="Aileron Bold"/>
              </a:rPr>
              <a:t>PAIN POINTS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064732" y="7293037"/>
            <a:ext cx="6561808" cy="8342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382"/>
              </a:lnSpc>
            </a:pPr>
            <a:r>
              <a:rPr lang="en-US" sz="5855" b="1">
                <a:solidFill>
                  <a:srgbClr val="F4F1EB"/>
                </a:solidFill>
                <a:latin typeface="Aileron Bold"/>
                <a:ea typeface="Aileron Bold"/>
                <a:cs typeface="Aileron Bold"/>
                <a:sym typeface="Aileron Bold"/>
              </a:rPr>
              <a:t>PREFERENCES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0" y="876300"/>
            <a:ext cx="400214" cy="3086100"/>
            <a:chOff x="0" y="0"/>
            <a:chExt cx="105406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05406" cy="812800"/>
            </a:xfrm>
            <a:custGeom>
              <a:avLst/>
              <a:gdLst/>
              <a:ahLst/>
              <a:cxnLst/>
              <a:rect l="l" t="t" r="r" b="b"/>
              <a:pathLst>
                <a:path w="105406" h="812800">
                  <a:moveTo>
                    <a:pt x="0" y="0"/>
                  </a:moveTo>
                  <a:lnTo>
                    <a:pt x="105406" y="0"/>
                  </a:lnTo>
                  <a:lnTo>
                    <a:pt x="105406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3C6AA9"/>
            </a:solidFill>
          </p:spPr>
          <p:txBody>
            <a:bodyPr/>
            <a:lstStyle/>
            <a:p>
              <a:endParaRPr lang="en-IT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105406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20" name="TextBox 5">
            <a:extLst>
              <a:ext uri="{FF2B5EF4-FFF2-40B4-BE49-F238E27FC236}">
                <a16:creationId xmlns:a16="http://schemas.microsoft.com/office/drawing/2014/main" id="{71779074-6FA7-2DB1-0F59-E81331BCE5DA}"/>
              </a:ext>
            </a:extLst>
          </p:cNvPr>
          <p:cNvSpPr txBox="1"/>
          <p:nvPr/>
        </p:nvSpPr>
        <p:spPr>
          <a:xfrm>
            <a:off x="1028700" y="4062020"/>
            <a:ext cx="8267699" cy="39690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54059" lvl="1" indent="-367030" algn="l">
              <a:lnSpc>
                <a:spcPts val="4500"/>
              </a:lnSpc>
              <a:buFont typeface="Arial"/>
              <a:buChar char="•"/>
            </a:pPr>
            <a:r>
              <a:rPr lang="en-US" sz="2500" dirty="0">
                <a:solidFill>
                  <a:srgbClr val="000000"/>
                </a:solidFill>
                <a:latin typeface="Aileron Light"/>
                <a:ea typeface="Aileron Light"/>
                <a:cs typeface="Aileron Light"/>
                <a:sym typeface="Aileron Light"/>
              </a:rPr>
              <a:t>Dataset of </a:t>
            </a:r>
            <a:r>
              <a:rPr lang="en-US" sz="2500" b="1" dirty="0">
                <a:solidFill>
                  <a:srgbClr val="000000"/>
                </a:solidFill>
                <a:latin typeface="Aileron Light"/>
                <a:ea typeface="Aileron Light"/>
                <a:cs typeface="Aileron Light"/>
                <a:sym typeface="Aileron Light"/>
              </a:rPr>
              <a:t>NBA players traditional statistics </a:t>
            </a:r>
            <a:r>
              <a:rPr lang="en-US" sz="2500" dirty="0">
                <a:solidFill>
                  <a:srgbClr val="000000"/>
                </a:solidFill>
                <a:latin typeface="Aileron Light"/>
                <a:ea typeface="Aileron Light"/>
                <a:cs typeface="Aileron Light"/>
                <a:sym typeface="Aileron Light"/>
              </a:rPr>
              <a:t>for the ongoing </a:t>
            </a:r>
            <a:r>
              <a:rPr lang="en-US" sz="2500" b="1" dirty="0">
                <a:solidFill>
                  <a:srgbClr val="000000"/>
                </a:solidFill>
                <a:latin typeface="Aileron Light"/>
                <a:ea typeface="Aileron Light"/>
                <a:cs typeface="Aileron Light"/>
                <a:sym typeface="Aileron Light"/>
              </a:rPr>
              <a:t>Regular Season 2024-25</a:t>
            </a:r>
          </a:p>
          <a:p>
            <a:pPr marL="554059" lvl="1" indent="-367030" algn="l">
              <a:lnSpc>
                <a:spcPts val="4500"/>
              </a:lnSpc>
              <a:buFont typeface="Arial"/>
              <a:buChar char="•"/>
            </a:pPr>
            <a:r>
              <a:rPr lang="en-US" sz="2500" b="1" dirty="0">
                <a:solidFill>
                  <a:srgbClr val="000000"/>
                </a:solidFill>
                <a:latin typeface="Aileron Light"/>
                <a:ea typeface="Aileron Light"/>
                <a:cs typeface="Aileron Light"/>
                <a:sym typeface="Aileron Light"/>
              </a:rPr>
              <a:t>512 players</a:t>
            </a:r>
          </a:p>
          <a:p>
            <a:pPr marL="554059" lvl="1" indent="-367030" algn="l">
              <a:lnSpc>
                <a:spcPts val="4500"/>
              </a:lnSpc>
              <a:buFont typeface="Arial"/>
              <a:buChar char="•"/>
            </a:pPr>
            <a:r>
              <a:rPr lang="en-US" sz="2500" dirty="0">
                <a:solidFill>
                  <a:srgbClr val="000000"/>
                </a:solidFill>
                <a:latin typeface="Aileron Light"/>
                <a:ea typeface="Aileron Light"/>
                <a:cs typeface="Aileron Light"/>
                <a:sym typeface="Aileron Light"/>
              </a:rPr>
              <a:t>Various metrics between general information and performance</a:t>
            </a:r>
          </a:p>
          <a:p>
            <a:pPr marL="554059" lvl="1" indent="-367030" algn="l">
              <a:lnSpc>
                <a:spcPts val="4500"/>
              </a:lnSpc>
              <a:buFont typeface="Arial"/>
              <a:buChar char="•"/>
            </a:pPr>
            <a:r>
              <a:rPr lang="en-US" sz="2500" dirty="0">
                <a:solidFill>
                  <a:srgbClr val="000000"/>
                </a:solidFill>
                <a:latin typeface="Aileron Light"/>
                <a:ea typeface="Aileron Light"/>
                <a:cs typeface="Aileron Light"/>
                <a:sym typeface="Aileron Light"/>
              </a:rPr>
              <a:t>Some additional data containing player’s information and individual stats</a:t>
            </a:r>
          </a:p>
        </p:txBody>
      </p:sp>
      <p:sp>
        <p:nvSpPr>
          <p:cNvPr id="21" name="TextBox 5">
            <a:extLst>
              <a:ext uri="{FF2B5EF4-FFF2-40B4-BE49-F238E27FC236}">
                <a16:creationId xmlns:a16="http://schemas.microsoft.com/office/drawing/2014/main" id="{92B43938-5326-6E3B-3BC2-4D69BBF8A1E0}"/>
              </a:ext>
            </a:extLst>
          </p:cNvPr>
          <p:cNvSpPr txBox="1"/>
          <p:nvPr/>
        </p:nvSpPr>
        <p:spPr>
          <a:xfrm>
            <a:off x="9540097" y="4059362"/>
            <a:ext cx="8267699" cy="45461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54059" lvl="1" indent="-367030" algn="l">
              <a:lnSpc>
                <a:spcPts val="4500"/>
              </a:lnSpc>
              <a:buFont typeface="Arial"/>
              <a:buChar char="•"/>
            </a:pPr>
            <a:r>
              <a:rPr lang="en-US" sz="2500" dirty="0">
                <a:solidFill>
                  <a:srgbClr val="000000"/>
                </a:solidFill>
                <a:latin typeface="Aileron Light"/>
                <a:ea typeface="Aileron Light"/>
                <a:cs typeface="Aileron Light"/>
                <a:sym typeface="Aileron Light"/>
              </a:rPr>
              <a:t>Preprocessing: joining by column and converting some values</a:t>
            </a:r>
          </a:p>
          <a:p>
            <a:pPr marL="554059" lvl="1" indent="-367030" algn="l">
              <a:lnSpc>
                <a:spcPts val="4500"/>
              </a:lnSpc>
              <a:buFont typeface="Arial"/>
              <a:buChar char="•"/>
            </a:pPr>
            <a:r>
              <a:rPr lang="en-US" sz="2500" dirty="0">
                <a:solidFill>
                  <a:srgbClr val="000000"/>
                </a:solidFill>
                <a:latin typeface="Aileron Light"/>
                <a:ea typeface="Aileron Light"/>
                <a:cs typeface="Aileron Light"/>
                <a:sym typeface="Aileron Light"/>
              </a:rPr>
              <a:t>Analytics with </a:t>
            </a:r>
            <a:r>
              <a:rPr lang="en-US" sz="2500" b="1" dirty="0">
                <a:solidFill>
                  <a:srgbClr val="000000"/>
                </a:solidFill>
                <a:latin typeface="Aileron Light"/>
                <a:ea typeface="Aileron Light"/>
                <a:cs typeface="Aileron Light"/>
                <a:sym typeface="Aileron Light"/>
              </a:rPr>
              <a:t>Python Flask </a:t>
            </a:r>
            <a:r>
              <a:rPr lang="en-US" sz="2500" dirty="0">
                <a:solidFill>
                  <a:srgbClr val="000000"/>
                </a:solidFill>
                <a:latin typeface="Aileron Light"/>
                <a:ea typeface="Aileron Light"/>
                <a:cs typeface="Aileron Light"/>
                <a:sym typeface="Aileron Light"/>
              </a:rPr>
              <a:t>backend computation:</a:t>
            </a:r>
            <a:br>
              <a:rPr lang="en-US" sz="2500" dirty="0">
                <a:solidFill>
                  <a:srgbClr val="000000"/>
                </a:solidFill>
                <a:latin typeface="Aileron Light"/>
                <a:ea typeface="Aileron Light"/>
                <a:cs typeface="Aileron Light"/>
                <a:sym typeface="Aileron Light"/>
              </a:rPr>
            </a:br>
            <a:r>
              <a:rPr lang="en-US" sz="2500" dirty="0">
                <a:solidFill>
                  <a:srgbClr val="000000"/>
                </a:solidFill>
                <a:latin typeface="Aileron Light"/>
                <a:ea typeface="Aileron Light"/>
                <a:cs typeface="Aileron Light"/>
                <a:sym typeface="Aileron Light"/>
              </a:rPr>
              <a:t>- Normalization</a:t>
            </a:r>
            <a:br>
              <a:rPr lang="en-US" sz="2500" dirty="0">
                <a:solidFill>
                  <a:srgbClr val="000000"/>
                </a:solidFill>
                <a:latin typeface="Aileron Light"/>
                <a:ea typeface="Aileron Light"/>
                <a:cs typeface="Aileron Light"/>
                <a:sym typeface="Aileron Light"/>
              </a:rPr>
            </a:br>
            <a:r>
              <a:rPr lang="en-US" sz="2500" dirty="0">
                <a:solidFill>
                  <a:srgbClr val="000000"/>
                </a:solidFill>
                <a:latin typeface="Aileron Light"/>
                <a:ea typeface="Aileron Light"/>
                <a:cs typeface="Aileron Light"/>
                <a:sym typeface="Aileron Light"/>
              </a:rPr>
              <a:t>- Efficiency value calculation</a:t>
            </a:r>
            <a:br>
              <a:rPr lang="en-US" sz="2500" dirty="0">
                <a:solidFill>
                  <a:srgbClr val="000000"/>
                </a:solidFill>
                <a:latin typeface="Aileron Light"/>
                <a:ea typeface="Aileron Light"/>
                <a:cs typeface="Aileron Light"/>
                <a:sym typeface="Aileron Light"/>
              </a:rPr>
            </a:br>
            <a:r>
              <a:rPr lang="en-US" sz="2500" dirty="0">
                <a:solidFill>
                  <a:srgbClr val="000000"/>
                </a:solidFill>
                <a:latin typeface="Aileron Light"/>
                <a:ea typeface="Aileron Light"/>
                <a:cs typeface="Aileron Light"/>
                <a:sym typeface="Aileron Light"/>
              </a:rPr>
              <a:t>- Clustering with K-means algorithm</a:t>
            </a:r>
            <a:br>
              <a:rPr lang="en-US" sz="2500" dirty="0">
                <a:solidFill>
                  <a:srgbClr val="000000"/>
                </a:solidFill>
                <a:latin typeface="Aileron Light"/>
                <a:ea typeface="Aileron Light"/>
                <a:cs typeface="Aileron Light"/>
                <a:sym typeface="Aileron Light"/>
              </a:rPr>
            </a:br>
            <a:r>
              <a:rPr lang="en-US" sz="2500" dirty="0">
                <a:solidFill>
                  <a:srgbClr val="000000"/>
                </a:solidFill>
                <a:latin typeface="Aileron Light"/>
                <a:ea typeface="Aileron Light"/>
                <a:cs typeface="Aileron Light"/>
                <a:sym typeface="Aileron Light"/>
              </a:rPr>
              <a:t>- PCA computation</a:t>
            </a:r>
            <a:br>
              <a:rPr lang="en-US" sz="2500" dirty="0">
                <a:solidFill>
                  <a:srgbClr val="000000"/>
                </a:solidFill>
                <a:latin typeface="Aileron Light"/>
                <a:ea typeface="Aileron Light"/>
                <a:cs typeface="Aileron Light"/>
                <a:sym typeface="Aileron Light"/>
              </a:rPr>
            </a:br>
            <a:r>
              <a:rPr lang="en-US" sz="2500" dirty="0">
                <a:solidFill>
                  <a:srgbClr val="000000"/>
                </a:solidFill>
                <a:latin typeface="Aileron Light"/>
                <a:ea typeface="Aileron Light"/>
                <a:cs typeface="Aileron Light"/>
                <a:sym typeface="Aileron Light"/>
              </a:rPr>
              <a:t>- PIE growth trend 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1E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CDB34CD-18E9-577D-D42E-0BA66D1377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DE9121B5-3481-28BF-F71D-E89E96F9C8B2}"/>
              </a:ext>
            </a:extLst>
          </p:cNvPr>
          <p:cNvSpPr txBox="1"/>
          <p:nvPr/>
        </p:nvSpPr>
        <p:spPr>
          <a:xfrm>
            <a:off x="1028700" y="1362075"/>
            <a:ext cx="8474057" cy="1513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805"/>
              </a:lnSpc>
            </a:pPr>
            <a:r>
              <a:rPr lang="en-US" sz="10000" spc="-636" dirty="0">
                <a:solidFill>
                  <a:srgbClr val="3C6AA9"/>
                </a:solidFill>
                <a:latin typeface="Aileron Light"/>
                <a:ea typeface="Aileron Light"/>
                <a:cs typeface="Aileron Light"/>
                <a:sym typeface="Aileron Light"/>
              </a:rPr>
              <a:t>System design</a:t>
            </a:r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C2C29765-8640-9C13-2AD1-4178D4F169A4}"/>
              </a:ext>
            </a:extLst>
          </p:cNvPr>
          <p:cNvSpPr txBox="1"/>
          <p:nvPr/>
        </p:nvSpPr>
        <p:spPr>
          <a:xfrm>
            <a:off x="11272501" y="2216834"/>
            <a:ext cx="5354039" cy="8342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382"/>
              </a:lnSpc>
            </a:pPr>
            <a:r>
              <a:rPr lang="en-US" sz="5855" b="1">
                <a:solidFill>
                  <a:srgbClr val="F4F1EB"/>
                </a:solidFill>
                <a:latin typeface="Aileron Bold"/>
                <a:ea typeface="Aileron Bold"/>
                <a:cs typeface="Aileron Bold"/>
                <a:sym typeface="Aileron Bold"/>
              </a:rPr>
              <a:t>INTERESTS</a:t>
            </a: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4929C82E-9632-346E-7F44-565BAE4AC618}"/>
              </a:ext>
            </a:extLst>
          </p:cNvPr>
          <p:cNvSpPr txBox="1"/>
          <p:nvPr/>
        </p:nvSpPr>
        <p:spPr>
          <a:xfrm>
            <a:off x="10721354" y="4754936"/>
            <a:ext cx="5905186" cy="8342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382"/>
              </a:lnSpc>
            </a:pPr>
            <a:r>
              <a:rPr lang="en-US" sz="5855" b="1">
                <a:solidFill>
                  <a:srgbClr val="F4F1EB"/>
                </a:solidFill>
                <a:latin typeface="Aileron Bold"/>
                <a:ea typeface="Aileron Bold"/>
                <a:cs typeface="Aileron Bold"/>
                <a:sym typeface="Aileron Bold"/>
              </a:rPr>
              <a:t>PAIN POINTS</a:t>
            </a: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361AB079-C62E-5F3D-423C-225DC37C6C14}"/>
              </a:ext>
            </a:extLst>
          </p:cNvPr>
          <p:cNvSpPr txBox="1"/>
          <p:nvPr/>
        </p:nvSpPr>
        <p:spPr>
          <a:xfrm>
            <a:off x="10064732" y="7293037"/>
            <a:ext cx="6561808" cy="8342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382"/>
              </a:lnSpc>
            </a:pPr>
            <a:r>
              <a:rPr lang="en-US" sz="5855" b="1">
                <a:solidFill>
                  <a:srgbClr val="F4F1EB"/>
                </a:solidFill>
                <a:latin typeface="Aileron Bold"/>
                <a:ea typeface="Aileron Bold"/>
                <a:cs typeface="Aileron Bold"/>
                <a:sym typeface="Aileron Bold"/>
              </a:rPr>
              <a:t>PREFERENCES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69836397-B5DE-51DA-FD23-D8553DC9CE6A}"/>
              </a:ext>
            </a:extLst>
          </p:cNvPr>
          <p:cNvSpPr txBox="1"/>
          <p:nvPr/>
        </p:nvSpPr>
        <p:spPr>
          <a:xfrm>
            <a:off x="1219200" y="3067947"/>
            <a:ext cx="5650791" cy="3718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99"/>
              </a:lnSpc>
            </a:pPr>
            <a:r>
              <a:rPr lang="en-US" sz="2499" dirty="0">
                <a:solidFill>
                  <a:srgbClr val="3C6AA9"/>
                </a:solidFill>
                <a:latin typeface="Aileron"/>
                <a:ea typeface="Aileron"/>
                <a:cs typeface="Aileron"/>
                <a:sym typeface="Aileron"/>
              </a:rPr>
              <a:t>Welcome page and dashboard</a:t>
            </a:r>
          </a:p>
        </p:txBody>
      </p:sp>
      <p:grpSp>
        <p:nvGrpSpPr>
          <p:cNvPr id="7" name="Group 7">
            <a:extLst>
              <a:ext uri="{FF2B5EF4-FFF2-40B4-BE49-F238E27FC236}">
                <a16:creationId xmlns:a16="http://schemas.microsoft.com/office/drawing/2014/main" id="{C8BA70BE-4108-1647-3959-CFE7836A10E6}"/>
              </a:ext>
            </a:extLst>
          </p:cNvPr>
          <p:cNvGrpSpPr/>
          <p:nvPr/>
        </p:nvGrpSpPr>
        <p:grpSpPr>
          <a:xfrm>
            <a:off x="0" y="876300"/>
            <a:ext cx="400214" cy="3086100"/>
            <a:chOff x="0" y="0"/>
            <a:chExt cx="105406" cy="812800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BDED8837-6919-0C18-98D1-950270FCF161}"/>
                </a:ext>
              </a:extLst>
            </p:cNvPr>
            <p:cNvSpPr/>
            <p:nvPr/>
          </p:nvSpPr>
          <p:spPr>
            <a:xfrm>
              <a:off x="0" y="0"/>
              <a:ext cx="105406" cy="812800"/>
            </a:xfrm>
            <a:custGeom>
              <a:avLst/>
              <a:gdLst/>
              <a:ahLst/>
              <a:cxnLst/>
              <a:rect l="l" t="t" r="r" b="b"/>
              <a:pathLst>
                <a:path w="105406" h="812800">
                  <a:moveTo>
                    <a:pt x="0" y="0"/>
                  </a:moveTo>
                  <a:lnTo>
                    <a:pt x="105406" y="0"/>
                  </a:lnTo>
                  <a:lnTo>
                    <a:pt x="105406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3C6AA9"/>
            </a:solidFill>
          </p:spPr>
          <p:txBody>
            <a:bodyPr/>
            <a:lstStyle/>
            <a:p>
              <a:endParaRPr lang="en-IT"/>
            </a:p>
          </p:txBody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D1C63518-9486-AE53-B0BD-5A5FF2E90E17}"/>
                </a:ext>
              </a:extLst>
            </p:cNvPr>
            <p:cNvSpPr txBox="1"/>
            <p:nvPr/>
          </p:nvSpPr>
          <p:spPr>
            <a:xfrm>
              <a:off x="0" y="-47625"/>
              <a:ext cx="105406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pic>
        <p:nvPicPr>
          <p:cNvPr id="13" name="Picture 12" descr="A screenshot of a web page&#10;&#10;AI-generated content may be incorrect.">
            <a:extLst>
              <a:ext uri="{FF2B5EF4-FFF2-40B4-BE49-F238E27FC236}">
                <a16:creationId xmlns:a16="http://schemas.microsoft.com/office/drawing/2014/main" id="{9D23A3CC-65F2-5150-98A1-D6DF035839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1" y="3962400"/>
            <a:ext cx="6019800" cy="3508340"/>
          </a:xfrm>
          <a:prstGeom prst="rect">
            <a:avLst/>
          </a:prstGeom>
        </p:spPr>
      </p:pic>
      <p:sp>
        <p:nvSpPr>
          <p:cNvPr id="14" name="Right Arrow 13">
            <a:extLst>
              <a:ext uri="{FF2B5EF4-FFF2-40B4-BE49-F238E27FC236}">
                <a16:creationId xmlns:a16="http://schemas.microsoft.com/office/drawing/2014/main" id="{C2207BFA-A49D-79E1-0874-535FEE21735F}"/>
              </a:ext>
            </a:extLst>
          </p:cNvPr>
          <p:cNvSpPr/>
          <p:nvPr/>
        </p:nvSpPr>
        <p:spPr>
          <a:xfrm>
            <a:off x="6880330" y="5589214"/>
            <a:ext cx="557717" cy="396516"/>
          </a:xfrm>
          <a:prstGeom prst="rightArrow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8" name="Picture 17" descr="A screenshot of a graph&#10;&#10;AI-generated content may be incorrect.">
            <a:extLst>
              <a:ext uri="{FF2B5EF4-FFF2-40B4-BE49-F238E27FC236}">
                <a16:creationId xmlns:a16="http://schemas.microsoft.com/office/drawing/2014/main" id="{64381163-3248-DBC9-CCD2-FE5462DD10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8976" y="3170205"/>
            <a:ext cx="10153909" cy="5780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2258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1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343025"/>
            <a:ext cx="7468936" cy="15261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805"/>
              </a:lnSpc>
            </a:pPr>
            <a:r>
              <a:rPr lang="en-US" sz="10000" spc="-636" dirty="0">
                <a:solidFill>
                  <a:srgbClr val="3C6AA9"/>
                </a:solidFill>
                <a:latin typeface="Aileron Light"/>
                <a:ea typeface="Aileron Light"/>
                <a:cs typeface="Aileron Light"/>
                <a:sym typeface="Aileron Light"/>
              </a:rPr>
              <a:t>Players List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42877" y="3514303"/>
            <a:ext cx="7772400" cy="3718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099"/>
              </a:lnSpc>
            </a:pPr>
            <a:r>
              <a:rPr lang="en-US" sz="2499" dirty="0">
                <a:solidFill>
                  <a:srgbClr val="3C6AA9"/>
                </a:solidFill>
                <a:latin typeface="Aileron"/>
                <a:ea typeface="Aileron"/>
                <a:cs typeface="Aileron"/>
                <a:sym typeface="Aileron"/>
              </a:rPr>
              <a:t>Scrollable content with list of 24/25 NBA players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2092" y="800100"/>
            <a:ext cx="400214" cy="3086100"/>
            <a:chOff x="0" y="0"/>
            <a:chExt cx="105406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5406" cy="812800"/>
            </a:xfrm>
            <a:custGeom>
              <a:avLst/>
              <a:gdLst/>
              <a:ahLst/>
              <a:cxnLst/>
              <a:rect l="l" t="t" r="r" b="b"/>
              <a:pathLst>
                <a:path w="105406" h="812800">
                  <a:moveTo>
                    <a:pt x="0" y="0"/>
                  </a:moveTo>
                  <a:lnTo>
                    <a:pt x="105406" y="0"/>
                  </a:lnTo>
                  <a:lnTo>
                    <a:pt x="105406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3C6AA9"/>
            </a:solidFill>
          </p:spPr>
          <p:txBody>
            <a:bodyPr/>
            <a:lstStyle/>
            <a:p>
              <a:endParaRPr lang="en-IT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05406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pic>
        <p:nvPicPr>
          <p:cNvPr id="9" name="Picture 8" descr="A screenshot of a phone&#10;&#10;AI-generated content may be incorrect.">
            <a:extLst>
              <a:ext uri="{FF2B5EF4-FFF2-40B4-BE49-F238E27FC236}">
                <a16:creationId xmlns:a16="http://schemas.microsoft.com/office/drawing/2014/main" id="{D23CCD4D-2164-B9D0-9A2C-3FA5054373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7600" y="1790700"/>
            <a:ext cx="6450337" cy="7904595"/>
          </a:xfrm>
          <a:prstGeom prst="rect">
            <a:avLst/>
          </a:prstGeom>
        </p:spPr>
      </p:pic>
      <p:sp>
        <p:nvSpPr>
          <p:cNvPr id="12" name="TextBox 5">
            <a:extLst>
              <a:ext uri="{FF2B5EF4-FFF2-40B4-BE49-F238E27FC236}">
                <a16:creationId xmlns:a16="http://schemas.microsoft.com/office/drawing/2014/main" id="{05363DA2-1CA0-C8D1-2F19-52F6ED5831A5}"/>
              </a:ext>
            </a:extLst>
          </p:cNvPr>
          <p:cNvSpPr txBox="1"/>
          <p:nvPr/>
        </p:nvSpPr>
        <p:spPr>
          <a:xfrm>
            <a:off x="762000" y="4991100"/>
            <a:ext cx="10172700" cy="28148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54059" lvl="1" indent="-367030" algn="l">
              <a:lnSpc>
                <a:spcPts val="4500"/>
              </a:lnSpc>
              <a:buFont typeface="Arial"/>
              <a:buChar char="•"/>
            </a:pPr>
            <a:r>
              <a:rPr lang="en-US" sz="2500" dirty="0">
                <a:solidFill>
                  <a:srgbClr val="000000"/>
                </a:solidFill>
                <a:latin typeface="Aileron Light"/>
                <a:ea typeface="Aileron Light"/>
                <a:cs typeface="Aileron Light"/>
                <a:sym typeface="Aileron Light"/>
              </a:rPr>
              <a:t>List for over 500 players</a:t>
            </a:r>
          </a:p>
          <a:p>
            <a:pPr marL="554059" lvl="1" indent="-367030" algn="l">
              <a:lnSpc>
                <a:spcPts val="4500"/>
              </a:lnSpc>
              <a:buFont typeface="Arial"/>
              <a:buChar char="•"/>
            </a:pPr>
            <a:r>
              <a:rPr lang="en-US" sz="2500" dirty="0">
                <a:solidFill>
                  <a:srgbClr val="000000"/>
                </a:solidFill>
                <a:latin typeface="Aileron Light"/>
                <a:ea typeface="Aileron Light"/>
                <a:cs typeface="Aileron Light"/>
                <a:sym typeface="Aileron Light"/>
              </a:rPr>
              <a:t>Each entry contains general information such as full name, team, number and a photo</a:t>
            </a:r>
          </a:p>
          <a:p>
            <a:pPr marL="554059" lvl="1" indent="-367030" algn="l">
              <a:lnSpc>
                <a:spcPts val="4500"/>
              </a:lnSpc>
              <a:buFont typeface="Arial"/>
              <a:buChar char="•"/>
            </a:pPr>
            <a:r>
              <a:rPr lang="en-US" sz="2500" dirty="0">
                <a:solidFill>
                  <a:srgbClr val="000000"/>
                </a:solidFill>
                <a:latin typeface="Aileron Light"/>
                <a:ea typeface="Aileron Light"/>
                <a:cs typeface="Aileron Light"/>
                <a:sym typeface="Aileron Light"/>
              </a:rPr>
              <a:t>Color-coding based on positions</a:t>
            </a:r>
          </a:p>
          <a:p>
            <a:pPr marL="554059" lvl="1" indent="-367030" algn="l">
              <a:lnSpc>
                <a:spcPts val="4500"/>
              </a:lnSpc>
              <a:buFont typeface="Arial"/>
              <a:buChar char="•"/>
            </a:pPr>
            <a:r>
              <a:rPr lang="en-US" sz="2500" dirty="0">
                <a:solidFill>
                  <a:srgbClr val="000000"/>
                </a:solidFill>
                <a:latin typeface="Aileron Light"/>
                <a:ea typeface="Aileron Light"/>
                <a:cs typeface="Aileron Light"/>
                <a:sym typeface="Aileron Light"/>
              </a:rPr>
              <a:t>Main purpose is to facilitate search and selection of players</a:t>
            </a:r>
          </a:p>
        </p:txBody>
      </p:sp>
      <p:grpSp>
        <p:nvGrpSpPr>
          <p:cNvPr id="14" name="Group 5">
            <a:extLst>
              <a:ext uri="{FF2B5EF4-FFF2-40B4-BE49-F238E27FC236}">
                <a16:creationId xmlns:a16="http://schemas.microsoft.com/office/drawing/2014/main" id="{8DCE00AC-C9CD-9406-7BF4-D613A2D36301}"/>
              </a:ext>
            </a:extLst>
          </p:cNvPr>
          <p:cNvGrpSpPr/>
          <p:nvPr/>
        </p:nvGrpSpPr>
        <p:grpSpPr>
          <a:xfrm>
            <a:off x="17887786" y="6710456"/>
            <a:ext cx="400214" cy="3086100"/>
            <a:chOff x="0" y="0"/>
            <a:chExt cx="105406" cy="812800"/>
          </a:xfrm>
        </p:grpSpPr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C1EEF8CA-9311-DCA8-5A58-04DE5EDFAC40}"/>
                </a:ext>
              </a:extLst>
            </p:cNvPr>
            <p:cNvSpPr/>
            <p:nvPr/>
          </p:nvSpPr>
          <p:spPr>
            <a:xfrm>
              <a:off x="0" y="0"/>
              <a:ext cx="105406" cy="812800"/>
            </a:xfrm>
            <a:custGeom>
              <a:avLst/>
              <a:gdLst/>
              <a:ahLst/>
              <a:cxnLst/>
              <a:rect l="l" t="t" r="r" b="b"/>
              <a:pathLst>
                <a:path w="105406" h="812800">
                  <a:moveTo>
                    <a:pt x="0" y="0"/>
                  </a:moveTo>
                  <a:lnTo>
                    <a:pt x="105406" y="0"/>
                  </a:lnTo>
                  <a:lnTo>
                    <a:pt x="105406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</p:spPr>
          <p:txBody>
            <a:bodyPr/>
            <a:lstStyle/>
            <a:p>
              <a:endParaRPr lang="en-IT"/>
            </a:p>
          </p:txBody>
        </p:sp>
        <p:sp>
          <p:nvSpPr>
            <p:cNvPr id="16" name="TextBox 7">
              <a:extLst>
                <a:ext uri="{FF2B5EF4-FFF2-40B4-BE49-F238E27FC236}">
                  <a16:creationId xmlns:a16="http://schemas.microsoft.com/office/drawing/2014/main" id="{72B4E50F-14BA-E779-AAA4-1CE564D48531}"/>
                </a:ext>
              </a:extLst>
            </p:cNvPr>
            <p:cNvSpPr txBox="1"/>
            <p:nvPr/>
          </p:nvSpPr>
          <p:spPr>
            <a:xfrm>
              <a:off x="0" y="-47625"/>
              <a:ext cx="105406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1E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B89D2AE-ADBF-3274-2399-47C1273929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EA6593B9-C89A-CFD7-A63C-F1E436A47A88}"/>
              </a:ext>
            </a:extLst>
          </p:cNvPr>
          <p:cNvSpPr txBox="1"/>
          <p:nvPr/>
        </p:nvSpPr>
        <p:spPr>
          <a:xfrm>
            <a:off x="1028700" y="1343025"/>
            <a:ext cx="7468936" cy="15261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805"/>
              </a:lnSpc>
            </a:pPr>
            <a:r>
              <a:rPr lang="en-US" sz="10000" spc="-636" dirty="0">
                <a:solidFill>
                  <a:srgbClr val="3C6AA9"/>
                </a:solidFill>
                <a:latin typeface="Aileron Light"/>
                <a:ea typeface="Aileron Light"/>
                <a:cs typeface="Aileron Light"/>
                <a:sym typeface="Aileron Light"/>
              </a:rPr>
              <a:t>Radar Chart</a:t>
            </a:r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576310BC-3672-7E56-0538-6ADDF6D388E6}"/>
              </a:ext>
            </a:extLst>
          </p:cNvPr>
          <p:cNvSpPr txBox="1"/>
          <p:nvPr/>
        </p:nvSpPr>
        <p:spPr>
          <a:xfrm>
            <a:off x="1042876" y="3514303"/>
            <a:ext cx="8253523" cy="3718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099"/>
              </a:lnSpc>
            </a:pPr>
            <a:r>
              <a:rPr lang="en-US" sz="2499" dirty="0">
                <a:solidFill>
                  <a:srgbClr val="3C6AA9"/>
                </a:solidFill>
                <a:latin typeface="Aileron"/>
                <a:ea typeface="Aileron"/>
                <a:cs typeface="Aileron"/>
                <a:sym typeface="Aileron"/>
              </a:rPr>
              <a:t>Individual profiles and efficiency bar chart:</a:t>
            </a:r>
          </a:p>
        </p:txBody>
      </p:sp>
      <p:grpSp>
        <p:nvGrpSpPr>
          <p:cNvPr id="5" name="Group 5">
            <a:extLst>
              <a:ext uri="{FF2B5EF4-FFF2-40B4-BE49-F238E27FC236}">
                <a16:creationId xmlns:a16="http://schemas.microsoft.com/office/drawing/2014/main" id="{ECE3C63D-3399-9732-8F28-B91BF6F77A57}"/>
              </a:ext>
            </a:extLst>
          </p:cNvPr>
          <p:cNvGrpSpPr/>
          <p:nvPr/>
        </p:nvGrpSpPr>
        <p:grpSpPr>
          <a:xfrm>
            <a:off x="2092" y="800100"/>
            <a:ext cx="400214" cy="3086100"/>
            <a:chOff x="0" y="0"/>
            <a:chExt cx="105406" cy="81280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3D8288E7-00E1-5F26-375F-716F0B6F6589}"/>
                </a:ext>
              </a:extLst>
            </p:cNvPr>
            <p:cNvSpPr/>
            <p:nvPr/>
          </p:nvSpPr>
          <p:spPr>
            <a:xfrm>
              <a:off x="0" y="0"/>
              <a:ext cx="105406" cy="812800"/>
            </a:xfrm>
            <a:custGeom>
              <a:avLst/>
              <a:gdLst/>
              <a:ahLst/>
              <a:cxnLst/>
              <a:rect l="l" t="t" r="r" b="b"/>
              <a:pathLst>
                <a:path w="105406" h="812800">
                  <a:moveTo>
                    <a:pt x="0" y="0"/>
                  </a:moveTo>
                  <a:lnTo>
                    <a:pt x="105406" y="0"/>
                  </a:lnTo>
                  <a:lnTo>
                    <a:pt x="105406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3C6AA9"/>
            </a:solidFill>
          </p:spPr>
          <p:txBody>
            <a:bodyPr/>
            <a:lstStyle/>
            <a:p>
              <a:endParaRPr lang="en-IT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D2CE5282-256A-A7D4-644F-7E69F6913A4B}"/>
                </a:ext>
              </a:extLst>
            </p:cNvPr>
            <p:cNvSpPr txBox="1"/>
            <p:nvPr/>
          </p:nvSpPr>
          <p:spPr>
            <a:xfrm>
              <a:off x="0" y="-47625"/>
              <a:ext cx="105406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14" name="Group 5">
            <a:extLst>
              <a:ext uri="{FF2B5EF4-FFF2-40B4-BE49-F238E27FC236}">
                <a16:creationId xmlns:a16="http://schemas.microsoft.com/office/drawing/2014/main" id="{8BF53F94-4426-E776-6950-02D5B054BFAF}"/>
              </a:ext>
            </a:extLst>
          </p:cNvPr>
          <p:cNvGrpSpPr/>
          <p:nvPr/>
        </p:nvGrpSpPr>
        <p:grpSpPr>
          <a:xfrm>
            <a:off x="17887786" y="6710456"/>
            <a:ext cx="400214" cy="3086100"/>
            <a:chOff x="0" y="0"/>
            <a:chExt cx="105406" cy="812800"/>
          </a:xfrm>
        </p:grpSpPr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C24E9DFD-13DF-9E65-AC29-19C980A827E1}"/>
                </a:ext>
              </a:extLst>
            </p:cNvPr>
            <p:cNvSpPr/>
            <p:nvPr/>
          </p:nvSpPr>
          <p:spPr>
            <a:xfrm>
              <a:off x="0" y="0"/>
              <a:ext cx="105406" cy="812800"/>
            </a:xfrm>
            <a:custGeom>
              <a:avLst/>
              <a:gdLst/>
              <a:ahLst/>
              <a:cxnLst/>
              <a:rect l="l" t="t" r="r" b="b"/>
              <a:pathLst>
                <a:path w="105406" h="812800">
                  <a:moveTo>
                    <a:pt x="0" y="0"/>
                  </a:moveTo>
                  <a:lnTo>
                    <a:pt x="105406" y="0"/>
                  </a:lnTo>
                  <a:lnTo>
                    <a:pt x="105406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</p:spPr>
          <p:txBody>
            <a:bodyPr/>
            <a:lstStyle/>
            <a:p>
              <a:endParaRPr lang="en-IT"/>
            </a:p>
          </p:txBody>
        </p:sp>
        <p:sp>
          <p:nvSpPr>
            <p:cNvPr id="16" name="TextBox 7">
              <a:extLst>
                <a:ext uri="{FF2B5EF4-FFF2-40B4-BE49-F238E27FC236}">
                  <a16:creationId xmlns:a16="http://schemas.microsoft.com/office/drawing/2014/main" id="{B7A32BB1-4930-F5FA-1AD8-1AE5C01970FB}"/>
                </a:ext>
              </a:extLst>
            </p:cNvPr>
            <p:cNvSpPr txBox="1"/>
            <p:nvPr/>
          </p:nvSpPr>
          <p:spPr>
            <a:xfrm>
              <a:off x="0" y="-47625"/>
              <a:ext cx="105406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19" name="TextBox 5">
            <a:extLst>
              <a:ext uri="{FF2B5EF4-FFF2-40B4-BE49-F238E27FC236}">
                <a16:creationId xmlns:a16="http://schemas.microsoft.com/office/drawing/2014/main" id="{0B3FCE10-CBE9-FA85-4EC1-DC3C54E966F5}"/>
              </a:ext>
            </a:extLst>
          </p:cNvPr>
          <p:cNvSpPr txBox="1"/>
          <p:nvPr/>
        </p:nvSpPr>
        <p:spPr>
          <a:xfrm>
            <a:off x="1028700" y="4062020"/>
            <a:ext cx="8267699" cy="39690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54059" lvl="1" indent="-367030" algn="l">
              <a:lnSpc>
                <a:spcPts val="4500"/>
              </a:lnSpc>
              <a:buFont typeface="Arial"/>
              <a:buChar char="•"/>
            </a:pPr>
            <a:r>
              <a:rPr lang="en-US" sz="2500" dirty="0">
                <a:solidFill>
                  <a:srgbClr val="000000"/>
                </a:solidFill>
                <a:latin typeface="Aileron Light"/>
                <a:ea typeface="Aileron Light"/>
                <a:cs typeface="Aileron Light"/>
                <a:sym typeface="Aileron Light"/>
              </a:rPr>
              <a:t>General performance metrics: Points, Rebounds, Turnovers, Assists, Blocks, Steals</a:t>
            </a:r>
          </a:p>
          <a:p>
            <a:pPr marL="554059" lvl="1" indent="-367030" algn="l">
              <a:lnSpc>
                <a:spcPts val="4500"/>
              </a:lnSpc>
              <a:buFont typeface="Arial"/>
              <a:buChar char="•"/>
            </a:pPr>
            <a:r>
              <a:rPr lang="en-US" sz="2500" dirty="0">
                <a:solidFill>
                  <a:srgbClr val="000000"/>
                </a:solidFill>
                <a:latin typeface="Aileron Light"/>
                <a:ea typeface="Aileron Light"/>
                <a:cs typeface="Aileron Light"/>
                <a:sym typeface="Aileron Light"/>
              </a:rPr>
              <a:t>Color-coding by position</a:t>
            </a:r>
          </a:p>
          <a:p>
            <a:pPr marL="554059" lvl="1" indent="-367030" algn="l">
              <a:lnSpc>
                <a:spcPts val="4500"/>
              </a:lnSpc>
              <a:buFont typeface="Arial"/>
              <a:buChar char="•"/>
            </a:pPr>
            <a:r>
              <a:rPr lang="en-US" sz="2500" dirty="0">
                <a:solidFill>
                  <a:srgbClr val="000000"/>
                </a:solidFill>
                <a:latin typeface="Aileron Light"/>
                <a:ea typeface="Aileron Light"/>
                <a:cs typeface="Aileron Light"/>
                <a:sym typeface="Aileron Light"/>
              </a:rPr>
              <a:t>Coordinated with players list and scatterplot</a:t>
            </a:r>
          </a:p>
          <a:p>
            <a:pPr marL="554059" lvl="1" indent="-367030" algn="l">
              <a:lnSpc>
                <a:spcPts val="4500"/>
              </a:lnSpc>
              <a:buFont typeface="Arial"/>
              <a:buChar char="•"/>
            </a:pPr>
            <a:r>
              <a:rPr lang="en-US" sz="2500" dirty="0">
                <a:solidFill>
                  <a:srgbClr val="000000"/>
                </a:solidFill>
                <a:latin typeface="Aileron Light"/>
                <a:ea typeface="Aileron Light"/>
                <a:cs typeface="Aileron Light"/>
                <a:sym typeface="Aileron Light"/>
              </a:rPr>
              <a:t>Efficiency bar gram</a:t>
            </a:r>
          </a:p>
          <a:p>
            <a:pPr marL="554059" lvl="1" indent="-367030" algn="l">
              <a:lnSpc>
                <a:spcPts val="4500"/>
              </a:lnSpc>
              <a:buFont typeface="Arial"/>
              <a:buChar char="•"/>
            </a:pPr>
            <a:r>
              <a:rPr lang="en-US" sz="2500" dirty="0">
                <a:solidFill>
                  <a:srgbClr val="000000"/>
                </a:solidFill>
                <a:latin typeface="Aileron Light"/>
                <a:ea typeface="Aileron Light"/>
                <a:cs typeface="Aileron Light"/>
                <a:sym typeface="Aileron Light"/>
              </a:rPr>
              <a:t>Why: useful to focus on individual performance profile; visualize player’s level with respect to others</a:t>
            </a:r>
          </a:p>
        </p:txBody>
      </p:sp>
      <p:pic>
        <p:nvPicPr>
          <p:cNvPr id="21" name="Picture 20" descr="A diagram of a performance and efficiency&#10;&#10;AI-generated content may be incorrect.">
            <a:extLst>
              <a:ext uri="{FF2B5EF4-FFF2-40B4-BE49-F238E27FC236}">
                <a16:creationId xmlns:a16="http://schemas.microsoft.com/office/drawing/2014/main" id="{3DB70B3B-1C7F-548A-C53F-79C3B6B8D7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6399" y="3514303"/>
            <a:ext cx="7464328" cy="4195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8090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1E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19ABB18-7A80-EB49-84C9-221ABDEF70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80EDA2E7-8548-9579-9CED-EB78ED04066A}"/>
              </a:ext>
            </a:extLst>
          </p:cNvPr>
          <p:cNvSpPr txBox="1"/>
          <p:nvPr/>
        </p:nvSpPr>
        <p:spPr>
          <a:xfrm>
            <a:off x="1028700" y="1343025"/>
            <a:ext cx="7468936" cy="15261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805"/>
              </a:lnSpc>
            </a:pPr>
            <a:r>
              <a:rPr lang="en-US" sz="10000" spc="-636" dirty="0">
                <a:solidFill>
                  <a:srgbClr val="3C6AA9"/>
                </a:solidFill>
                <a:latin typeface="Aileron Light"/>
                <a:ea typeface="Aileron Light"/>
                <a:cs typeface="Aileron Light"/>
                <a:sym typeface="Aileron Light"/>
              </a:rPr>
              <a:t>Scatterplot</a:t>
            </a:r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0830339D-B45B-A8BB-852A-B5559867BF6D}"/>
              </a:ext>
            </a:extLst>
          </p:cNvPr>
          <p:cNvSpPr txBox="1"/>
          <p:nvPr/>
        </p:nvSpPr>
        <p:spPr>
          <a:xfrm>
            <a:off x="1042876" y="3514303"/>
            <a:ext cx="8253523" cy="3718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099"/>
              </a:lnSpc>
            </a:pPr>
            <a:r>
              <a:rPr lang="en-US" sz="2499" dirty="0">
                <a:solidFill>
                  <a:srgbClr val="3C6AA9"/>
                </a:solidFill>
                <a:latin typeface="Aileron"/>
                <a:ea typeface="Aileron"/>
                <a:cs typeface="Aileron"/>
                <a:sym typeface="Aileron"/>
              </a:rPr>
              <a:t>Clustering of players on overall metrics</a:t>
            </a:r>
          </a:p>
        </p:txBody>
      </p:sp>
      <p:grpSp>
        <p:nvGrpSpPr>
          <p:cNvPr id="5" name="Group 5">
            <a:extLst>
              <a:ext uri="{FF2B5EF4-FFF2-40B4-BE49-F238E27FC236}">
                <a16:creationId xmlns:a16="http://schemas.microsoft.com/office/drawing/2014/main" id="{7C00B8C5-AC32-A234-3D54-9EBE14A5D234}"/>
              </a:ext>
            </a:extLst>
          </p:cNvPr>
          <p:cNvGrpSpPr/>
          <p:nvPr/>
        </p:nvGrpSpPr>
        <p:grpSpPr>
          <a:xfrm>
            <a:off x="2092" y="800100"/>
            <a:ext cx="400214" cy="3086100"/>
            <a:chOff x="0" y="0"/>
            <a:chExt cx="105406" cy="81280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D96B4477-214C-7F8A-9D82-CC24AE4F6A80}"/>
                </a:ext>
              </a:extLst>
            </p:cNvPr>
            <p:cNvSpPr/>
            <p:nvPr/>
          </p:nvSpPr>
          <p:spPr>
            <a:xfrm>
              <a:off x="0" y="0"/>
              <a:ext cx="105406" cy="812800"/>
            </a:xfrm>
            <a:custGeom>
              <a:avLst/>
              <a:gdLst/>
              <a:ahLst/>
              <a:cxnLst/>
              <a:rect l="l" t="t" r="r" b="b"/>
              <a:pathLst>
                <a:path w="105406" h="812800">
                  <a:moveTo>
                    <a:pt x="0" y="0"/>
                  </a:moveTo>
                  <a:lnTo>
                    <a:pt x="105406" y="0"/>
                  </a:lnTo>
                  <a:lnTo>
                    <a:pt x="105406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3C6AA9"/>
            </a:solidFill>
          </p:spPr>
          <p:txBody>
            <a:bodyPr/>
            <a:lstStyle/>
            <a:p>
              <a:endParaRPr lang="en-IT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E1047610-33A2-505A-465B-58B456524B2E}"/>
                </a:ext>
              </a:extLst>
            </p:cNvPr>
            <p:cNvSpPr txBox="1"/>
            <p:nvPr/>
          </p:nvSpPr>
          <p:spPr>
            <a:xfrm>
              <a:off x="0" y="-47625"/>
              <a:ext cx="105406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14" name="Group 5">
            <a:extLst>
              <a:ext uri="{FF2B5EF4-FFF2-40B4-BE49-F238E27FC236}">
                <a16:creationId xmlns:a16="http://schemas.microsoft.com/office/drawing/2014/main" id="{EC5659C3-7122-5DA1-D7BF-9761AEF5A5C8}"/>
              </a:ext>
            </a:extLst>
          </p:cNvPr>
          <p:cNvGrpSpPr/>
          <p:nvPr/>
        </p:nvGrpSpPr>
        <p:grpSpPr>
          <a:xfrm>
            <a:off x="17887786" y="6710456"/>
            <a:ext cx="400214" cy="3086100"/>
            <a:chOff x="0" y="0"/>
            <a:chExt cx="105406" cy="812800"/>
          </a:xfrm>
        </p:grpSpPr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03FB7952-456F-BFD5-23B5-D8D9598706DE}"/>
                </a:ext>
              </a:extLst>
            </p:cNvPr>
            <p:cNvSpPr/>
            <p:nvPr/>
          </p:nvSpPr>
          <p:spPr>
            <a:xfrm>
              <a:off x="0" y="0"/>
              <a:ext cx="105406" cy="812800"/>
            </a:xfrm>
            <a:custGeom>
              <a:avLst/>
              <a:gdLst/>
              <a:ahLst/>
              <a:cxnLst/>
              <a:rect l="l" t="t" r="r" b="b"/>
              <a:pathLst>
                <a:path w="105406" h="812800">
                  <a:moveTo>
                    <a:pt x="0" y="0"/>
                  </a:moveTo>
                  <a:lnTo>
                    <a:pt x="105406" y="0"/>
                  </a:lnTo>
                  <a:lnTo>
                    <a:pt x="105406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</p:spPr>
          <p:txBody>
            <a:bodyPr/>
            <a:lstStyle/>
            <a:p>
              <a:endParaRPr lang="en-IT"/>
            </a:p>
          </p:txBody>
        </p:sp>
        <p:sp>
          <p:nvSpPr>
            <p:cNvPr id="16" name="TextBox 7">
              <a:extLst>
                <a:ext uri="{FF2B5EF4-FFF2-40B4-BE49-F238E27FC236}">
                  <a16:creationId xmlns:a16="http://schemas.microsoft.com/office/drawing/2014/main" id="{1228BAC0-0017-F095-8A2E-188452598F4D}"/>
                </a:ext>
              </a:extLst>
            </p:cNvPr>
            <p:cNvSpPr txBox="1"/>
            <p:nvPr/>
          </p:nvSpPr>
          <p:spPr>
            <a:xfrm>
              <a:off x="0" y="-47625"/>
              <a:ext cx="105406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pic>
        <p:nvPicPr>
          <p:cNvPr id="11" name="Picture 10" descr="A graph with multiple colored dots&#10;&#10;AI-generated content may be incorrect.">
            <a:extLst>
              <a:ext uri="{FF2B5EF4-FFF2-40B4-BE49-F238E27FC236}">
                <a16:creationId xmlns:a16="http://schemas.microsoft.com/office/drawing/2014/main" id="{4F225579-5BE0-3A37-80B4-D20FF75E9E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8960" y="800100"/>
            <a:ext cx="5554626" cy="4324098"/>
          </a:xfrm>
          <a:prstGeom prst="rect">
            <a:avLst/>
          </a:prstGeom>
        </p:spPr>
      </p:pic>
      <p:pic>
        <p:nvPicPr>
          <p:cNvPr id="13" name="Picture 12" descr="A screenshot of a graph&#10;&#10;AI-generated content may be incorrect.">
            <a:extLst>
              <a:ext uri="{FF2B5EF4-FFF2-40B4-BE49-F238E27FC236}">
                <a16:creationId xmlns:a16="http://schemas.microsoft.com/office/drawing/2014/main" id="{33BCF3B0-D020-4493-EB1F-3FD8E789BE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8960" y="5304065"/>
            <a:ext cx="5511546" cy="4324099"/>
          </a:xfrm>
          <a:prstGeom prst="rect">
            <a:avLst/>
          </a:prstGeom>
        </p:spPr>
      </p:pic>
      <p:sp>
        <p:nvSpPr>
          <p:cNvPr id="20" name="TextBox 5">
            <a:extLst>
              <a:ext uri="{FF2B5EF4-FFF2-40B4-BE49-F238E27FC236}">
                <a16:creationId xmlns:a16="http://schemas.microsoft.com/office/drawing/2014/main" id="{38E3756C-0675-E570-F551-545DEB0D0D6B}"/>
              </a:ext>
            </a:extLst>
          </p:cNvPr>
          <p:cNvSpPr txBox="1"/>
          <p:nvPr/>
        </p:nvSpPr>
        <p:spPr>
          <a:xfrm>
            <a:off x="1028700" y="4062020"/>
            <a:ext cx="8267699" cy="33919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54059" lvl="1" indent="-367030" algn="l">
              <a:lnSpc>
                <a:spcPts val="4500"/>
              </a:lnSpc>
              <a:buFont typeface="Arial"/>
              <a:buChar char="•"/>
            </a:pPr>
            <a:r>
              <a:rPr lang="en-US" sz="2500" dirty="0">
                <a:solidFill>
                  <a:srgbClr val="000000"/>
                </a:solidFill>
                <a:latin typeface="Aileron Light"/>
                <a:ea typeface="Aileron Light"/>
                <a:cs typeface="Aileron Light"/>
                <a:sym typeface="Aileron Light"/>
              </a:rPr>
              <a:t>Principal Component Analysis: 2 components</a:t>
            </a:r>
          </a:p>
          <a:p>
            <a:pPr marL="554059" lvl="1" indent="-367030" algn="l">
              <a:lnSpc>
                <a:spcPts val="4500"/>
              </a:lnSpc>
              <a:buFont typeface="Arial"/>
              <a:buChar char="•"/>
            </a:pPr>
            <a:r>
              <a:rPr lang="en-US" sz="2500" dirty="0">
                <a:solidFill>
                  <a:srgbClr val="000000"/>
                </a:solidFill>
                <a:latin typeface="Aileron Light"/>
                <a:ea typeface="Aileron Light"/>
                <a:cs typeface="Aileron Light"/>
                <a:sym typeface="Aileron Light"/>
              </a:rPr>
              <a:t>Clustering: k-means algorithm</a:t>
            </a:r>
          </a:p>
          <a:p>
            <a:pPr marL="554059" lvl="1" indent="-367030" algn="l">
              <a:lnSpc>
                <a:spcPts val="4500"/>
              </a:lnSpc>
              <a:buFont typeface="Arial"/>
              <a:buChar char="•"/>
            </a:pPr>
            <a:r>
              <a:rPr lang="en-US" sz="2500" dirty="0">
                <a:solidFill>
                  <a:srgbClr val="000000"/>
                </a:solidFill>
                <a:latin typeface="Aileron Light"/>
                <a:ea typeface="Aileron Light"/>
                <a:cs typeface="Aileron Light"/>
                <a:sym typeface="Aileron Light"/>
              </a:rPr>
              <a:t>Coordinated with players list</a:t>
            </a:r>
          </a:p>
          <a:p>
            <a:pPr marL="554059" lvl="1" indent="-367030" algn="l">
              <a:lnSpc>
                <a:spcPts val="4500"/>
              </a:lnSpc>
              <a:buFont typeface="Arial"/>
              <a:buChar char="•"/>
            </a:pPr>
            <a:r>
              <a:rPr lang="en-US" sz="2500" dirty="0">
                <a:solidFill>
                  <a:srgbClr val="000000"/>
                </a:solidFill>
                <a:latin typeface="Aileron Light"/>
                <a:ea typeface="Aileron Light"/>
                <a:cs typeface="Aileron Light"/>
                <a:sym typeface="Aileron Light"/>
              </a:rPr>
              <a:t>Colors for clusters using </a:t>
            </a:r>
            <a:r>
              <a:rPr lang="en-US" sz="2500" i="1" dirty="0">
                <a:solidFill>
                  <a:srgbClr val="000000"/>
                </a:solidFill>
                <a:latin typeface="Aileron Light"/>
                <a:ea typeface="Aileron Light"/>
                <a:cs typeface="Aileron Light"/>
                <a:sym typeface="Aileron Light"/>
              </a:rPr>
              <a:t>d3.scaleOrdinal() </a:t>
            </a:r>
            <a:r>
              <a:rPr lang="en-US" sz="2500" dirty="0">
                <a:solidFill>
                  <a:srgbClr val="000000"/>
                </a:solidFill>
                <a:latin typeface="Aileron Light"/>
                <a:ea typeface="Aileron Light"/>
                <a:cs typeface="Aileron Light"/>
                <a:sym typeface="Aileron Light"/>
              </a:rPr>
              <a:t>with legend</a:t>
            </a:r>
          </a:p>
          <a:p>
            <a:pPr marL="554059" lvl="1" indent="-367030" algn="l">
              <a:lnSpc>
                <a:spcPts val="4500"/>
              </a:lnSpc>
              <a:buFont typeface="Arial"/>
              <a:buChar char="•"/>
            </a:pPr>
            <a:r>
              <a:rPr lang="en-US" sz="2500" dirty="0">
                <a:solidFill>
                  <a:srgbClr val="000000"/>
                </a:solidFill>
                <a:latin typeface="Aileron Light"/>
                <a:ea typeface="Aileron Light"/>
                <a:cs typeface="Aileron Light"/>
                <a:sym typeface="Aileron Light"/>
              </a:rPr>
              <a:t>Use: divide the players into clusters, visualize their similarities, find eventual outliers</a:t>
            </a:r>
          </a:p>
        </p:txBody>
      </p:sp>
    </p:spTree>
    <p:extLst>
      <p:ext uri="{BB962C8B-B14F-4D97-AF65-F5344CB8AC3E}">
        <p14:creationId xmlns:p14="http://schemas.microsoft.com/office/powerpoint/2010/main" val="7288649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1E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280DAF9-B7D5-3B33-6EA2-F8E3A82E18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B56F694C-4D21-FC71-DDA9-F0D42EA8DF92}"/>
              </a:ext>
            </a:extLst>
          </p:cNvPr>
          <p:cNvSpPr txBox="1"/>
          <p:nvPr/>
        </p:nvSpPr>
        <p:spPr>
          <a:xfrm>
            <a:off x="1028700" y="1213868"/>
            <a:ext cx="9930260" cy="15132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805"/>
              </a:lnSpc>
            </a:pPr>
            <a:r>
              <a:rPr lang="en-US" sz="10000" spc="-636" dirty="0">
                <a:solidFill>
                  <a:srgbClr val="3C6AA9"/>
                </a:solidFill>
                <a:latin typeface="Aileron Light"/>
                <a:ea typeface="Aileron Light"/>
                <a:cs typeface="Aileron Light"/>
                <a:sym typeface="Aileron Light"/>
              </a:rPr>
              <a:t>Parallel Coordinates</a:t>
            </a:r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48998109-63B9-AD8E-52B8-0C999BC70536}"/>
              </a:ext>
            </a:extLst>
          </p:cNvPr>
          <p:cNvSpPr txBox="1"/>
          <p:nvPr/>
        </p:nvSpPr>
        <p:spPr>
          <a:xfrm>
            <a:off x="1028700" y="3334675"/>
            <a:ext cx="8253523" cy="3718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099"/>
              </a:lnSpc>
            </a:pPr>
            <a:r>
              <a:rPr lang="en-US" sz="2499" dirty="0">
                <a:solidFill>
                  <a:srgbClr val="3C6AA9"/>
                </a:solidFill>
                <a:latin typeface="Aileron"/>
                <a:ea typeface="Aileron"/>
                <a:cs typeface="Aileron"/>
                <a:sym typeface="Aileron"/>
              </a:rPr>
              <a:t>Players’ physical and shooting attributes</a:t>
            </a:r>
          </a:p>
        </p:txBody>
      </p:sp>
      <p:grpSp>
        <p:nvGrpSpPr>
          <p:cNvPr id="5" name="Group 5">
            <a:extLst>
              <a:ext uri="{FF2B5EF4-FFF2-40B4-BE49-F238E27FC236}">
                <a16:creationId xmlns:a16="http://schemas.microsoft.com/office/drawing/2014/main" id="{E7D8AD8F-5137-266F-D16C-8F2B5B25624D}"/>
              </a:ext>
            </a:extLst>
          </p:cNvPr>
          <p:cNvGrpSpPr/>
          <p:nvPr/>
        </p:nvGrpSpPr>
        <p:grpSpPr>
          <a:xfrm>
            <a:off x="2092" y="800100"/>
            <a:ext cx="400214" cy="3086100"/>
            <a:chOff x="0" y="0"/>
            <a:chExt cx="105406" cy="81280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0302D192-2389-3602-F57F-F5D7E8D8158D}"/>
                </a:ext>
              </a:extLst>
            </p:cNvPr>
            <p:cNvSpPr/>
            <p:nvPr/>
          </p:nvSpPr>
          <p:spPr>
            <a:xfrm>
              <a:off x="0" y="0"/>
              <a:ext cx="105406" cy="812800"/>
            </a:xfrm>
            <a:custGeom>
              <a:avLst/>
              <a:gdLst/>
              <a:ahLst/>
              <a:cxnLst/>
              <a:rect l="l" t="t" r="r" b="b"/>
              <a:pathLst>
                <a:path w="105406" h="812800">
                  <a:moveTo>
                    <a:pt x="0" y="0"/>
                  </a:moveTo>
                  <a:lnTo>
                    <a:pt x="105406" y="0"/>
                  </a:lnTo>
                  <a:lnTo>
                    <a:pt x="105406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3C6AA9"/>
            </a:solidFill>
          </p:spPr>
          <p:txBody>
            <a:bodyPr/>
            <a:lstStyle/>
            <a:p>
              <a:endParaRPr lang="en-IT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B2B92D2A-5DEE-F867-F01D-8563BA32D4FE}"/>
                </a:ext>
              </a:extLst>
            </p:cNvPr>
            <p:cNvSpPr txBox="1"/>
            <p:nvPr/>
          </p:nvSpPr>
          <p:spPr>
            <a:xfrm>
              <a:off x="0" y="-47625"/>
              <a:ext cx="105406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14" name="Group 5">
            <a:extLst>
              <a:ext uri="{FF2B5EF4-FFF2-40B4-BE49-F238E27FC236}">
                <a16:creationId xmlns:a16="http://schemas.microsoft.com/office/drawing/2014/main" id="{C98A43E0-E787-0732-0952-AA5B17060479}"/>
              </a:ext>
            </a:extLst>
          </p:cNvPr>
          <p:cNvGrpSpPr/>
          <p:nvPr/>
        </p:nvGrpSpPr>
        <p:grpSpPr>
          <a:xfrm>
            <a:off x="17887786" y="6710456"/>
            <a:ext cx="400214" cy="3086100"/>
            <a:chOff x="0" y="0"/>
            <a:chExt cx="105406" cy="812800"/>
          </a:xfrm>
        </p:grpSpPr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BE90F5F5-B4E4-30B5-24F0-D4EFE1A11227}"/>
                </a:ext>
              </a:extLst>
            </p:cNvPr>
            <p:cNvSpPr/>
            <p:nvPr/>
          </p:nvSpPr>
          <p:spPr>
            <a:xfrm>
              <a:off x="0" y="0"/>
              <a:ext cx="105406" cy="812800"/>
            </a:xfrm>
            <a:custGeom>
              <a:avLst/>
              <a:gdLst/>
              <a:ahLst/>
              <a:cxnLst/>
              <a:rect l="l" t="t" r="r" b="b"/>
              <a:pathLst>
                <a:path w="105406" h="812800">
                  <a:moveTo>
                    <a:pt x="0" y="0"/>
                  </a:moveTo>
                  <a:lnTo>
                    <a:pt x="105406" y="0"/>
                  </a:lnTo>
                  <a:lnTo>
                    <a:pt x="105406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</p:spPr>
          <p:txBody>
            <a:bodyPr/>
            <a:lstStyle/>
            <a:p>
              <a:endParaRPr lang="en-IT"/>
            </a:p>
          </p:txBody>
        </p:sp>
        <p:sp>
          <p:nvSpPr>
            <p:cNvPr id="16" name="TextBox 7">
              <a:extLst>
                <a:ext uri="{FF2B5EF4-FFF2-40B4-BE49-F238E27FC236}">
                  <a16:creationId xmlns:a16="http://schemas.microsoft.com/office/drawing/2014/main" id="{C55C702E-D3C5-81F7-D96E-DBE014B26024}"/>
                </a:ext>
              </a:extLst>
            </p:cNvPr>
            <p:cNvSpPr txBox="1"/>
            <p:nvPr/>
          </p:nvSpPr>
          <p:spPr>
            <a:xfrm>
              <a:off x="0" y="-47625"/>
              <a:ext cx="105406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pic>
        <p:nvPicPr>
          <p:cNvPr id="8" name="Picture 7" descr="A graph with lines and dots&#10;&#10;AI-generated content may be incorrect.">
            <a:extLst>
              <a:ext uri="{FF2B5EF4-FFF2-40B4-BE49-F238E27FC236}">
                <a16:creationId xmlns:a16="http://schemas.microsoft.com/office/drawing/2014/main" id="{0B0A3F71-BDD6-D0E9-1FC4-5532E5377D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1515" y="3689737"/>
            <a:ext cx="8397785" cy="3829608"/>
          </a:xfrm>
          <a:prstGeom prst="rect">
            <a:avLst/>
          </a:prstGeom>
        </p:spPr>
      </p:pic>
      <p:sp>
        <p:nvSpPr>
          <p:cNvPr id="10" name="TextBox 5">
            <a:extLst>
              <a:ext uri="{FF2B5EF4-FFF2-40B4-BE49-F238E27FC236}">
                <a16:creationId xmlns:a16="http://schemas.microsoft.com/office/drawing/2014/main" id="{DA579B06-B917-172C-35C4-0B8EA13EB59C}"/>
              </a:ext>
            </a:extLst>
          </p:cNvPr>
          <p:cNvSpPr txBox="1"/>
          <p:nvPr/>
        </p:nvSpPr>
        <p:spPr>
          <a:xfrm>
            <a:off x="856808" y="4121945"/>
            <a:ext cx="8267699" cy="45461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54059" lvl="1" indent="-367030" algn="l">
              <a:lnSpc>
                <a:spcPts val="4500"/>
              </a:lnSpc>
              <a:buFont typeface="Arial"/>
              <a:buChar char="•"/>
            </a:pPr>
            <a:r>
              <a:rPr lang="en-US" sz="2500" dirty="0">
                <a:solidFill>
                  <a:srgbClr val="000000"/>
                </a:solidFill>
                <a:latin typeface="Aileron Light"/>
                <a:ea typeface="Aileron Light"/>
                <a:cs typeface="Aileron Light"/>
                <a:sym typeface="Aileron Light"/>
              </a:rPr>
              <a:t>Age, Height and Weight for physical features</a:t>
            </a:r>
          </a:p>
          <a:p>
            <a:pPr marL="554059" lvl="1" indent="-367030" algn="l">
              <a:lnSpc>
                <a:spcPts val="4500"/>
              </a:lnSpc>
              <a:buFont typeface="Arial"/>
              <a:buChar char="•"/>
            </a:pPr>
            <a:r>
              <a:rPr lang="en-US" sz="2500" dirty="0">
                <a:solidFill>
                  <a:srgbClr val="000000"/>
                </a:solidFill>
                <a:latin typeface="Aileron Light"/>
                <a:ea typeface="Aileron Light"/>
                <a:cs typeface="Aileron Light"/>
                <a:sym typeface="Aileron Light"/>
              </a:rPr>
              <a:t>Free-throws, 3-Points and Field Goals for shooting features</a:t>
            </a:r>
          </a:p>
          <a:p>
            <a:pPr marL="554059" lvl="1" indent="-367030" algn="l">
              <a:lnSpc>
                <a:spcPts val="4500"/>
              </a:lnSpc>
              <a:buFont typeface="Arial"/>
              <a:buChar char="•"/>
            </a:pPr>
            <a:r>
              <a:rPr lang="en-US" sz="2500" dirty="0">
                <a:solidFill>
                  <a:srgbClr val="000000"/>
                </a:solidFill>
                <a:latin typeface="Aileron Light"/>
                <a:ea typeface="Aileron Light"/>
                <a:cs typeface="Aileron Light"/>
                <a:sym typeface="Aileron Light"/>
              </a:rPr>
              <a:t>Color-coded by position</a:t>
            </a:r>
          </a:p>
          <a:p>
            <a:pPr marL="554059" lvl="1" indent="-367030" algn="l">
              <a:lnSpc>
                <a:spcPts val="4500"/>
              </a:lnSpc>
              <a:buFont typeface="Arial"/>
              <a:buChar char="•"/>
            </a:pPr>
            <a:r>
              <a:rPr lang="en-US" sz="2500" dirty="0">
                <a:solidFill>
                  <a:srgbClr val="000000"/>
                </a:solidFill>
                <a:latin typeface="Aileron Light"/>
                <a:ea typeface="Aileron Light"/>
                <a:cs typeface="Aileron Light"/>
                <a:sym typeface="Aileron Light"/>
              </a:rPr>
              <a:t>Coordinated with players list and scatterplot</a:t>
            </a:r>
          </a:p>
          <a:p>
            <a:pPr marL="554059" lvl="1" indent="-367030" algn="l">
              <a:lnSpc>
                <a:spcPts val="4500"/>
              </a:lnSpc>
              <a:buFont typeface="Arial"/>
              <a:buChar char="•"/>
            </a:pPr>
            <a:r>
              <a:rPr lang="en-US" sz="2500" dirty="0">
                <a:solidFill>
                  <a:srgbClr val="000000"/>
                </a:solidFill>
                <a:latin typeface="Aileron Light"/>
                <a:ea typeface="Aileron Light"/>
                <a:cs typeface="Aileron Light"/>
                <a:sym typeface="Aileron Light"/>
              </a:rPr>
              <a:t>Highlight selected players, filter by teams</a:t>
            </a:r>
          </a:p>
          <a:p>
            <a:pPr marL="554059" lvl="1" indent="-367030" algn="l">
              <a:lnSpc>
                <a:spcPts val="4500"/>
              </a:lnSpc>
              <a:buFont typeface="Arial"/>
              <a:buChar char="•"/>
            </a:pPr>
            <a:r>
              <a:rPr lang="en-US" sz="2500" dirty="0">
                <a:solidFill>
                  <a:srgbClr val="000000"/>
                </a:solidFill>
                <a:latin typeface="Aileron Light"/>
                <a:ea typeface="Aileron Light"/>
                <a:cs typeface="Aileron Light"/>
                <a:sym typeface="Aileron Light"/>
              </a:rPr>
              <a:t>Tool for comparing different attributes simultaneously and seeing eventual correlation</a:t>
            </a:r>
          </a:p>
        </p:txBody>
      </p:sp>
    </p:spTree>
    <p:extLst>
      <p:ext uri="{BB962C8B-B14F-4D97-AF65-F5344CB8AC3E}">
        <p14:creationId xmlns:p14="http://schemas.microsoft.com/office/powerpoint/2010/main" val="2070532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549</TotalTime>
  <Words>595</Words>
  <Application>Microsoft Macintosh PowerPoint</Application>
  <PresentationFormat>Custom</PresentationFormat>
  <Paragraphs>103</Paragraphs>
  <Slides>14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Aileron Light</vt:lpstr>
      <vt:lpstr>Aileron</vt:lpstr>
      <vt:lpstr>Calibri</vt:lpstr>
      <vt:lpstr>Aileron Bold</vt:lpstr>
      <vt:lpstr>Aptos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Red Minimalist Corporate Business Social Media Management Plan Presentation</dc:title>
  <cp:lastModifiedBy>Carmella Pana</cp:lastModifiedBy>
  <cp:revision>2</cp:revision>
  <dcterms:created xsi:type="dcterms:W3CDTF">2006-08-16T00:00:00Z</dcterms:created>
  <dcterms:modified xsi:type="dcterms:W3CDTF">2025-01-27T20:41:21Z</dcterms:modified>
  <dc:identifier>DAGdYg1xRFY</dc:identifier>
</cp:coreProperties>
</file>